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73" r:id="rId6"/>
    <p:sldId id="277" r:id="rId7"/>
    <p:sldId id="278" r:id="rId8"/>
    <p:sldId id="279" r:id="rId9"/>
    <p:sldId id="280" r:id="rId10"/>
    <p:sldId id="257" r:id="rId11"/>
    <p:sldId id="258" r:id="rId12"/>
    <p:sldId id="260" r:id="rId13"/>
    <p:sldId id="285" r:id="rId14"/>
    <p:sldId id="300" r:id="rId15"/>
    <p:sldId id="304" r:id="rId16"/>
    <p:sldId id="264" r:id="rId17"/>
    <p:sldId id="267" r:id="rId18"/>
    <p:sldId id="299" r:id="rId19"/>
    <p:sldId id="303" r:id="rId20"/>
    <p:sldId id="281" r:id="rId21"/>
    <p:sldId id="301" r:id="rId22"/>
    <p:sldId id="302" r:id="rId23"/>
    <p:sldId id="298" r:id="rId24"/>
    <p:sldId id="269" r:id="rId25"/>
    <p:sldId id="276" r:id="rId26"/>
    <p:sldId id="287" r:id="rId27"/>
    <p:sldId id="289" r:id="rId28"/>
    <p:sldId id="288" r:id="rId29"/>
    <p:sldId id="291" r:id="rId30"/>
    <p:sldId id="292" r:id="rId31"/>
    <p:sldId id="290" r:id="rId32"/>
    <p:sldId id="297" r:id="rId33"/>
    <p:sldId id="293"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F4B"/>
    <a:srgbClr val="133156"/>
    <a:srgbClr val="00A6C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59320-1280-4A92-A313-52B6772E7531}"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A0C25-35F5-42EA-9B37-8C6FB34D9481}" type="slidenum">
              <a:rPr lang="en-US" smtClean="0"/>
              <a:t>‹#›</a:t>
            </a:fld>
            <a:endParaRPr lang="en-US"/>
          </a:p>
        </p:txBody>
      </p:sp>
    </p:spTree>
    <p:extLst>
      <p:ext uri="{BB962C8B-B14F-4D97-AF65-F5344CB8AC3E}">
        <p14:creationId xmlns:p14="http://schemas.microsoft.com/office/powerpoint/2010/main" val="275123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3A0C25-35F5-42EA-9B37-8C6FB34D9481}" type="slidenum">
              <a:rPr lang="en-US" smtClean="0"/>
              <a:t>2</a:t>
            </a:fld>
            <a:endParaRPr lang="en-US"/>
          </a:p>
        </p:txBody>
      </p:sp>
    </p:spTree>
    <p:extLst>
      <p:ext uri="{BB962C8B-B14F-4D97-AF65-F5344CB8AC3E}">
        <p14:creationId xmlns:p14="http://schemas.microsoft.com/office/powerpoint/2010/main" val="340814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3315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4AB2BA-5EBD-D945-A5BB-84D69F7B9E38}"/>
              </a:ext>
            </a:extLst>
          </p:cNvPr>
          <p:cNvPicPr>
            <a:picLocks noChangeAspect="1"/>
          </p:cNvPicPr>
          <p:nvPr userDrawn="1"/>
        </p:nvPicPr>
        <p:blipFill>
          <a:blip r:embed="rId2"/>
          <a:stretch>
            <a:fillRect/>
          </a:stretch>
        </p:blipFill>
        <p:spPr>
          <a:xfrm>
            <a:off x="0" y="1271195"/>
            <a:ext cx="9162466" cy="4315611"/>
          </a:xfrm>
          <a:prstGeom prst="rect">
            <a:avLst/>
          </a:prstGeom>
        </p:spPr>
      </p:pic>
      <p:sp>
        <p:nvSpPr>
          <p:cNvPr id="2" name="Title 1">
            <a:extLst>
              <a:ext uri="{FF2B5EF4-FFF2-40B4-BE49-F238E27FC236}">
                <a16:creationId xmlns:a16="http://schemas.microsoft.com/office/drawing/2014/main" id="{AD0705A2-0D80-AF41-90B2-6BB3EC47E91B}"/>
              </a:ext>
            </a:extLst>
          </p:cNvPr>
          <p:cNvSpPr>
            <a:spLocks noGrp="1"/>
          </p:cNvSpPr>
          <p:nvPr>
            <p:ph type="ctrTitle"/>
          </p:nvPr>
        </p:nvSpPr>
        <p:spPr>
          <a:xfrm>
            <a:off x="5034367" y="1922104"/>
            <a:ext cx="6468370" cy="2452110"/>
          </a:xfrm>
          <a:prstGeom prst="rect">
            <a:avLst/>
          </a:prstGeom>
        </p:spPr>
        <p:txBody>
          <a:bodyPr anchor="ctr"/>
          <a:lstStyle>
            <a:lvl1pPr algn="ctr">
              <a:lnSpc>
                <a:spcPct val="150000"/>
              </a:lnSpc>
              <a:defRPr sz="45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DDC2DE9-F9BF-EC4F-AA38-5084DB07B80D}"/>
              </a:ext>
            </a:extLst>
          </p:cNvPr>
          <p:cNvSpPr>
            <a:spLocks noGrp="1"/>
          </p:cNvSpPr>
          <p:nvPr>
            <p:ph type="subTitle" idx="1"/>
          </p:nvPr>
        </p:nvSpPr>
        <p:spPr>
          <a:xfrm>
            <a:off x="5034367" y="4401778"/>
            <a:ext cx="6468370" cy="419245"/>
          </a:xfrm>
          <a:prstGeom prst="rect">
            <a:avLst/>
          </a:prstGeom>
        </p:spPr>
        <p:txBody>
          <a:bodyPr anchor="ctr"/>
          <a:lstStyle>
            <a:lvl1pPr marL="0" indent="0" algn="ctr">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3F294356-815F-B74F-A86C-2497066BF47A}"/>
              </a:ext>
            </a:extLst>
          </p:cNvPr>
          <p:cNvPicPr>
            <a:picLocks noChangeAspect="1"/>
          </p:cNvPicPr>
          <p:nvPr userDrawn="1"/>
        </p:nvPicPr>
        <p:blipFill>
          <a:blip r:embed="rId3"/>
          <a:stretch>
            <a:fillRect/>
          </a:stretch>
        </p:blipFill>
        <p:spPr>
          <a:xfrm>
            <a:off x="536078" y="3148159"/>
            <a:ext cx="3032704" cy="561683"/>
          </a:xfrm>
          <a:prstGeom prst="rect">
            <a:avLst/>
          </a:prstGeom>
        </p:spPr>
      </p:pic>
    </p:spTree>
    <p:extLst>
      <p:ext uri="{BB962C8B-B14F-4D97-AF65-F5344CB8AC3E}">
        <p14:creationId xmlns:p14="http://schemas.microsoft.com/office/powerpoint/2010/main" val="146552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3315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8B6A2-5FC2-C344-AED6-91A0FC6A3325}"/>
              </a:ext>
            </a:extLst>
          </p:cNvPr>
          <p:cNvPicPr>
            <a:picLocks noChangeAspect="1"/>
          </p:cNvPicPr>
          <p:nvPr userDrawn="1"/>
        </p:nvPicPr>
        <p:blipFill>
          <a:blip r:embed="rId2"/>
          <a:stretch>
            <a:fillRect/>
          </a:stretch>
        </p:blipFill>
        <p:spPr>
          <a:xfrm>
            <a:off x="3507422" y="1960770"/>
            <a:ext cx="5177156" cy="2936461"/>
          </a:xfrm>
          <a:prstGeom prst="rect">
            <a:avLst/>
          </a:prstGeom>
        </p:spPr>
      </p:pic>
    </p:spTree>
    <p:extLst>
      <p:ext uri="{BB962C8B-B14F-4D97-AF65-F5344CB8AC3E}">
        <p14:creationId xmlns:p14="http://schemas.microsoft.com/office/powerpoint/2010/main" val="370744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33156"/>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CDAD742-C2D7-C847-94E7-EB0F6DE15620}"/>
              </a:ext>
            </a:extLst>
          </p:cNvPr>
          <p:cNvSpPr/>
          <p:nvPr userDrawn="1"/>
        </p:nvSpPr>
        <p:spPr>
          <a:xfrm>
            <a:off x="10326752" y="5141837"/>
            <a:ext cx="2411893" cy="241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E813B2A-4BF7-8F42-A31A-0DE058E95D53}"/>
              </a:ext>
            </a:extLst>
          </p:cNvPr>
          <p:cNvPicPr>
            <a:picLocks noChangeAspect="1"/>
          </p:cNvPicPr>
          <p:nvPr userDrawn="1"/>
        </p:nvPicPr>
        <p:blipFill>
          <a:blip r:embed="rId2"/>
          <a:stretch>
            <a:fillRect/>
          </a:stretch>
        </p:blipFill>
        <p:spPr>
          <a:xfrm>
            <a:off x="10605055" y="5709869"/>
            <a:ext cx="1358348" cy="770449"/>
          </a:xfrm>
          <a:prstGeom prst="rect">
            <a:avLst/>
          </a:prstGeom>
        </p:spPr>
      </p:pic>
      <p:sp>
        <p:nvSpPr>
          <p:cNvPr id="8" name="Text Placeholder 7">
            <a:extLst>
              <a:ext uri="{FF2B5EF4-FFF2-40B4-BE49-F238E27FC236}">
                <a16:creationId xmlns:a16="http://schemas.microsoft.com/office/drawing/2014/main" id="{61DFBD65-3D47-E748-A531-715679ADB8AD}"/>
              </a:ext>
            </a:extLst>
          </p:cNvPr>
          <p:cNvSpPr>
            <a:spLocks noGrp="1"/>
          </p:cNvSpPr>
          <p:nvPr>
            <p:ph type="body" sz="quarter" idx="10"/>
          </p:nvPr>
        </p:nvSpPr>
        <p:spPr>
          <a:xfrm>
            <a:off x="731838" y="1872456"/>
            <a:ext cx="8620125" cy="3113088"/>
          </a:xfrm>
          <a:prstGeom prst="rect">
            <a:avLst/>
          </a:prstGeom>
        </p:spPr>
        <p:txBody>
          <a:bodyPr anchor="ctr"/>
          <a:lstStyle>
            <a:lvl1pPr marL="0" indent="0">
              <a:buNone/>
              <a:defRPr sz="3500"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47601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A6CE"/>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CDAD742-C2D7-C847-94E7-EB0F6DE15620}"/>
              </a:ext>
            </a:extLst>
          </p:cNvPr>
          <p:cNvSpPr/>
          <p:nvPr userDrawn="1"/>
        </p:nvSpPr>
        <p:spPr>
          <a:xfrm>
            <a:off x="10326752" y="5141837"/>
            <a:ext cx="2411893" cy="241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E813B2A-4BF7-8F42-A31A-0DE058E95D53}"/>
              </a:ext>
            </a:extLst>
          </p:cNvPr>
          <p:cNvPicPr>
            <a:picLocks noChangeAspect="1"/>
          </p:cNvPicPr>
          <p:nvPr userDrawn="1"/>
        </p:nvPicPr>
        <p:blipFill>
          <a:blip r:embed="rId2"/>
          <a:stretch>
            <a:fillRect/>
          </a:stretch>
        </p:blipFill>
        <p:spPr>
          <a:xfrm>
            <a:off x="10605055" y="5709869"/>
            <a:ext cx="1358348" cy="770449"/>
          </a:xfrm>
          <a:prstGeom prst="rect">
            <a:avLst/>
          </a:prstGeom>
        </p:spPr>
      </p:pic>
      <p:sp>
        <p:nvSpPr>
          <p:cNvPr id="8" name="Text Placeholder 7">
            <a:extLst>
              <a:ext uri="{FF2B5EF4-FFF2-40B4-BE49-F238E27FC236}">
                <a16:creationId xmlns:a16="http://schemas.microsoft.com/office/drawing/2014/main" id="{61DFBD65-3D47-E748-A531-715679ADB8AD}"/>
              </a:ext>
            </a:extLst>
          </p:cNvPr>
          <p:cNvSpPr>
            <a:spLocks noGrp="1"/>
          </p:cNvSpPr>
          <p:nvPr>
            <p:ph type="body" sz="quarter" idx="10"/>
          </p:nvPr>
        </p:nvSpPr>
        <p:spPr>
          <a:xfrm>
            <a:off x="731838" y="1872456"/>
            <a:ext cx="8620125" cy="3113088"/>
          </a:xfrm>
          <a:prstGeom prst="rect">
            <a:avLst/>
          </a:prstGeom>
        </p:spPr>
        <p:txBody>
          <a:bodyPr anchor="ctr"/>
          <a:lstStyle>
            <a:lvl1pPr marL="0" indent="0">
              <a:buNone/>
              <a:defRPr sz="3500"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0318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6ABF4B"/>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CDAD742-C2D7-C847-94E7-EB0F6DE15620}"/>
              </a:ext>
            </a:extLst>
          </p:cNvPr>
          <p:cNvSpPr/>
          <p:nvPr userDrawn="1"/>
        </p:nvSpPr>
        <p:spPr>
          <a:xfrm>
            <a:off x="10326752" y="5141837"/>
            <a:ext cx="2411893" cy="241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E813B2A-4BF7-8F42-A31A-0DE058E95D53}"/>
              </a:ext>
            </a:extLst>
          </p:cNvPr>
          <p:cNvPicPr>
            <a:picLocks noChangeAspect="1"/>
          </p:cNvPicPr>
          <p:nvPr userDrawn="1"/>
        </p:nvPicPr>
        <p:blipFill>
          <a:blip r:embed="rId2"/>
          <a:stretch>
            <a:fillRect/>
          </a:stretch>
        </p:blipFill>
        <p:spPr>
          <a:xfrm>
            <a:off x="10605055" y="5709869"/>
            <a:ext cx="1358348" cy="770449"/>
          </a:xfrm>
          <a:prstGeom prst="rect">
            <a:avLst/>
          </a:prstGeom>
        </p:spPr>
      </p:pic>
      <p:sp>
        <p:nvSpPr>
          <p:cNvPr id="8" name="Text Placeholder 7">
            <a:extLst>
              <a:ext uri="{FF2B5EF4-FFF2-40B4-BE49-F238E27FC236}">
                <a16:creationId xmlns:a16="http://schemas.microsoft.com/office/drawing/2014/main" id="{61DFBD65-3D47-E748-A531-715679ADB8AD}"/>
              </a:ext>
            </a:extLst>
          </p:cNvPr>
          <p:cNvSpPr>
            <a:spLocks noGrp="1"/>
          </p:cNvSpPr>
          <p:nvPr>
            <p:ph type="body" sz="quarter" idx="10"/>
          </p:nvPr>
        </p:nvSpPr>
        <p:spPr>
          <a:xfrm>
            <a:off x="731838" y="1872456"/>
            <a:ext cx="8620125" cy="3113088"/>
          </a:xfrm>
          <a:prstGeom prst="rect">
            <a:avLst/>
          </a:prstGeom>
        </p:spPr>
        <p:txBody>
          <a:bodyPr anchor="ctr"/>
          <a:lstStyle>
            <a:lvl1pPr marL="0" indent="0">
              <a:buNone/>
              <a:defRPr sz="3500"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75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lumMod val="75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CDAD742-C2D7-C847-94E7-EB0F6DE15620}"/>
              </a:ext>
            </a:extLst>
          </p:cNvPr>
          <p:cNvSpPr/>
          <p:nvPr userDrawn="1"/>
        </p:nvSpPr>
        <p:spPr>
          <a:xfrm>
            <a:off x="10326752" y="5141837"/>
            <a:ext cx="2411893" cy="241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E813B2A-4BF7-8F42-A31A-0DE058E95D53}"/>
              </a:ext>
            </a:extLst>
          </p:cNvPr>
          <p:cNvPicPr>
            <a:picLocks noChangeAspect="1"/>
          </p:cNvPicPr>
          <p:nvPr userDrawn="1"/>
        </p:nvPicPr>
        <p:blipFill>
          <a:blip r:embed="rId2"/>
          <a:stretch>
            <a:fillRect/>
          </a:stretch>
        </p:blipFill>
        <p:spPr>
          <a:xfrm>
            <a:off x="10605055" y="5709869"/>
            <a:ext cx="1358348" cy="770449"/>
          </a:xfrm>
          <a:prstGeom prst="rect">
            <a:avLst/>
          </a:prstGeom>
        </p:spPr>
      </p:pic>
      <p:sp>
        <p:nvSpPr>
          <p:cNvPr id="8" name="Text Placeholder 7">
            <a:extLst>
              <a:ext uri="{FF2B5EF4-FFF2-40B4-BE49-F238E27FC236}">
                <a16:creationId xmlns:a16="http://schemas.microsoft.com/office/drawing/2014/main" id="{61DFBD65-3D47-E748-A531-715679ADB8AD}"/>
              </a:ext>
            </a:extLst>
          </p:cNvPr>
          <p:cNvSpPr>
            <a:spLocks noGrp="1"/>
          </p:cNvSpPr>
          <p:nvPr>
            <p:ph type="body" sz="quarter" idx="10"/>
          </p:nvPr>
        </p:nvSpPr>
        <p:spPr>
          <a:xfrm>
            <a:off x="731838" y="1872456"/>
            <a:ext cx="8620125" cy="3113088"/>
          </a:xfrm>
          <a:prstGeom prst="rect">
            <a:avLst/>
          </a:prstGeom>
        </p:spPr>
        <p:txBody>
          <a:bodyPr anchor="ctr"/>
          <a:lstStyle>
            <a:lvl1pPr marL="0" indent="0">
              <a:buNone/>
              <a:defRPr sz="3500" b="1">
                <a:solidFill>
                  <a:schemeClr val="bg1"/>
                </a:solidFill>
                <a:latin typeface="Arial" panose="020B0604020202020204" pitchFamily="34" charset="0"/>
                <a:cs typeface="Arial" panose="020B0604020202020204" pitchFamily="34" charset="0"/>
              </a:defRPr>
            </a:lvl1pPr>
            <a:lvl2pPr marL="457200" indent="0">
              <a:buNone/>
              <a:defRPr b="1">
                <a:solidFill>
                  <a:schemeClr val="bg1"/>
                </a:solidFill>
                <a:latin typeface="Arial" panose="020B0604020202020204" pitchFamily="34" charset="0"/>
                <a:cs typeface="Arial" panose="020B0604020202020204" pitchFamily="34" charset="0"/>
              </a:defRPr>
            </a:lvl2pPr>
            <a:lvl3pPr marL="914400" indent="0">
              <a:buNone/>
              <a:defRPr b="1">
                <a:solidFill>
                  <a:schemeClr val="bg1"/>
                </a:solidFill>
                <a:latin typeface="Arial" panose="020B0604020202020204" pitchFamily="34" charset="0"/>
                <a:cs typeface="Arial" panose="020B0604020202020204" pitchFamily="34" charset="0"/>
              </a:defRPr>
            </a:lvl3pPr>
            <a:lvl4pPr marL="1371600" indent="0">
              <a:buNone/>
              <a:defRPr b="1">
                <a:solidFill>
                  <a:schemeClr val="bg1"/>
                </a:solidFill>
                <a:latin typeface="Arial" panose="020B0604020202020204" pitchFamily="34" charset="0"/>
                <a:cs typeface="Arial" panose="020B0604020202020204" pitchFamily="34" charset="0"/>
              </a:defRPr>
            </a:lvl4pPr>
            <a:lvl5pPr marL="1828800" indent="0">
              <a:buNone/>
              <a:defRPr b="1">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4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772AC0-8803-834A-99BD-2E39408C56CE}"/>
              </a:ext>
            </a:extLst>
          </p:cNvPr>
          <p:cNvSpPr/>
          <p:nvPr userDrawn="1"/>
        </p:nvSpPr>
        <p:spPr>
          <a:xfrm>
            <a:off x="-1" y="365126"/>
            <a:ext cx="11433803" cy="1110384"/>
          </a:xfrm>
          <a:prstGeom prst="rect">
            <a:avLst/>
          </a:prstGeom>
          <a:solidFill>
            <a:srgbClr val="133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FE4AE-20E5-8343-BFE6-244C8ECE2C16}"/>
              </a:ext>
            </a:extLst>
          </p:cNvPr>
          <p:cNvSpPr>
            <a:spLocks noGrp="1"/>
          </p:cNvSpPr>
          <p:nvPr>
            <p:ph type="title"/>
          </p:nvPr>
        </p:nvSpPr>
        <p:spPr>
          <a:xfrm>
            <a:off x="838200" y="365126"/>
            <a:ext cx="10515599" cy="1110384"/>
          </a:xfrm>
          <a:prstGeom prst="rect">
            <a:avLst/>
          </a:prstGeom>
        </p:spPr>
        <p:txBody>
          <a:bodyPr anchor="ct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AD92FDF-84BA-A54F-AD25-31075E0EEEE0}"/>
              </a:ext>
            </a:extLst>
          </p:cNvPr>
          <p:cNvSpPr>
            <a:spLocks noGrp="1"/>
          </p:cNvSpPr>
          <p:nvPr>
            <p:ph idx="1"/>
          </p:nvPr>
        </p:nvSpPr>
        <p:spPr>
          <a:xfrm>
            <a:off x="838200" y="1825625"/>
            <a:ext cx="10515600" cy="4351338"/>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6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2FDF-84BA-A54F-AD25-31075E0EEEE0}"/>
              </a:ext>
            </a:extLst>
          </p:cNvPr>
          <p:cNvSpPr>
            <a:spLocks noGrp="1"/>
          </p:cNvSpPr>
          <p:nvPr>
            <p:ph idx="1"/>
          </p:nvPr>
        </p:nvSpPr>
        <p:spPr>
          <a:xfrm>
            <a:off x="838200" y="1825625"/>
            <a:ext cx="10515600" cy="4351338"/>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BB0EF7B-9834-A147-871C-ED7BEE52BEB4}"/>
              </a:ext>
            </a:extLst>
          </p:cNvPr>
          <p:cNvSpPr/>
          <p:nvPr userDrawn="1"/>
        </p:nvSpPr>
        <p:spPr>
          <a:xfrm>
            <a:off x="-1" y="365126"/>
            <a:ext cx="11433803" cy="1110384"/>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4C4C6E5-D257-FA47-BD1A-D53A806BC054}"/>
              </a:ext>
            </a:extLst>
          </p:cNvPr>
          <p:cNvSpPr>
            <a:spLocks noGrp="1"/>
          </p:cNvSpPr>
          <p:nvPr>
            <p:ph type="title"/>
          </p:nvPr>
        </p:nvSpPr>
        <p:spPr>
          <a:xfrm>
            <a:off x="838200" y="365126"/>
            <a:ext cx="10515599" cy="1110384"/>
          </a:xfrm>
          <a:prstGeom prst="rect">
            <a:avLst/>
          </a:prstGeom>
        </p:spPr>
        <p:txBody>
          <a:bodyPr anchor="ct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4378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2FDF-84BA-A54F-AD25-31075E0EEEE0}"/>
              </a:ext>
            </a:extLst>
          </p:cNvPr>
          <p:cNvSpPr>
            <a:spLocks noGrp="1"/>
          </p:cNvSpPr>
          <p:nvPr>
            <p:ph idx="1"/>
          </p:nvPr>
        </p:nvSpPr>
        <p:spPr>
          <a:xfrm>
            <a:off x="838200" y="1825625"/>
            <a:ext cx="10515600" cy="4351338"/>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E2101DB-FAA5-064E-BF74-03DEFDAD94EA}"/>
              </a:ext>
            </a:extLst>
          </p:cNvPr>
          <p:cNvSpPr/>
          <p:nvPr userDrawn="1"/>
        </p:nvSpPr>
        <p:spPr>
          <a:xfrm>
            <a:off x="-1" y="365126"/>
            <a:ext cx="11433803" cy="1110384"/>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7866577-7C5F-8B4E-B6E1-6BD0DEB15792}"/>
              </a:ext>
            </a:extLst>
          </p:cNvPr>
          <p:cNvSpPr>
            <a:spLocks noGrp="1"/>
          </p:cNvSpPr>
          <p:nvPr>
            <p:ph type="title"/>
          </p:nvPr>
        </p:nvSpPr>
        <p:spPr>
          <a:xfrm>
            <a:off x="838200" y="365126"/>
            <a:ext cx="10515599" cy="1110384"/>
          </a:xfrm>
          <a:prstGeom prst="rect">
            <a:avLst/>
          </a:prstGeom>
        </p:spPr>
        <p:txBody>
          <a:bodyPr anchor="ct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2582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92FDF-84BA-A54F-AD25-31075E0EEEE0}"/>
              </a:ext>
            </a:extLst>
          </p:cNvPr>
          <p:cNvSpPr>
            <a:spLocks noGrp="1"/>
          </p:cNvSpPr>
          <p:nvPr>
            <p:ph idx="1"/>
          </p:nvPr>
        </p:nvSpPr>
        <p:spPr>
          <a:xfrm>
            <a:off x="838200" y="1825625"/>
            <a:ext cx="10515600" cy="4351338"/>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05A079D6-B345-CB4C-8A44-2D3F6F67B3A0}"/>
              </a:ext>
            </a:extLst>
          </p:cNvPr>
          <p:cNvSpPr/>
          <p:nvPr userDrawn="1"/>
        </p:nvSpPr>
        <p:spPr>
          <a:xfrm>
            <a:off x="-1" y="365126"/>
            <a:ext cx="11433803" cy="11103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83425C9-0E82-9D4F-8F2B-26CBCDECA830}"/>
              </a:ext>
            </a:extLst>
          </p:cNvPr>
          <p:cNvSpPr>
            <a:spLocks noGrp="1"/>
          </p:cNvSpPr>
          <p:nvPr>
            <p:ph type="title"/>
          </p:nvPr>
        </p:nvSpPr>
        <p:spPr>
          <a:xfrm>
            <a:off x="838200" y="365126"/>
            <a:ext cx="10515599" cy="1110384"/>
          </a:xfrm>
          <a:prstGeom prst="rect">
            <a:avLst/>
          </a:prstGeom>
        </p:spPr>
        <p:txBody>
          <a:bodyPr anchor="ct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9468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57086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1" r:id="rId6"/>
    <p:sldLayoutId id="2147483650" r:id="rId7"/>
    <p:sldLayoutId id="2147483660" r:id="rId8"/>
    <p:sldLayoutId id="2147483662" r:id="rId9"/>
    <p:sldLayoutId id="214748366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403D-DE50-6440-83AD-449C3256A00E}"/>
              </a:ext>
            </a:extLst>
          </p:cNvPr>
          <p:cNvSpPr>
            <a:spLocks noGrp="1"/>
          </p:cNvSpPr>
          <p:nvPr>
            <p:ph type="ctrTitle"/>
          </p:nvPr>
        </p:nvSpPr>
        <p:spPr>
          <a:xfrm>
            <a:off x="3541929" y="2225881"/>
            <a:ext cx="9231607" cy="1850820"/>
          </a:xfrm>
        </p:spPr>
        <p:txBody>
          <a:bodyPr/>
          <a:lstStyle/>
          <a:p>
            <a:pPr>
              <a:lnSpc>
                <a:spcPct val="100000"/>
              </a:lnSpc>
            </a:pPr>
            <a:r>
              <a:rPr lang="en-US" sz="6000" dirty="0"/>
              <a:t>2023 PHA Plan </a:t>
            </a:r>
            <a:br>
              <a:rPr lang="en-US" sz="6000" dirty="0"/>
            </a:br>
            <a:r>
              <a:rPr lang="en-US" sz="6000" dirty="0"/>
              <a:t>Resident Meeting</a:t>
            </a:r>
          </a:p>
        </p:txBody>
      </p:sp>
      <p:sp>
        <p:nvSpPr>
          <p:cNvPr id="3" name="Subtitle 2">
            <a:extLst>
              <a:ext uri="{FF2B5EF4-FFF2-40B4-BE49-F238E27FC236}">
                <a16:creationId xmlns:a16="http://schemas.microsoft.com/office/drawing/2014/main" id="{DCA8E861-375C-1F46-8F13-BA58202D1B7D}"/>
              </a:ext>
            </a:extLst>
          </p:cNvPr>
          <p:cNvSpPr>
            <a:spLocks noGrp="1"/>
          </p:cNvSpPr>
          <p:nvPr>
            <p:ph type="subTitle" idx="1"/>
          </p:nvPr>
        </p:nvSpPr>
        <p:spPr>
          <a:xfrm>
            <a:off x="4923548" y="4140442"/>
            <a:ext cx="6468370" cy="419245"/>
          </a:xfrm>
          <a:noFill/>
        </p:spPr>
        <p:txBody>
          <a:bodyPr/>
          <a:lstStyle/>
          <a:p>
            <a:r>
              <a:rPr lang="en-US" dirty="0"/>
              <a:t>August 11</a:t>
            </a:r>
            <a:r>
              <a:rPr lang="en-US" baseline="30000" dirty="0"/>
              <a:t>th</a:t>
            </a:r>
            <a:r>
              <a:rPr lang="en-US" dirty="0"/>
              <a:t>, 2022 | The Terrace, Tulane, Parks Place</a:t>
            </a:r>
          </a:p>
        </p:txBody>
      </p:sp>
      <p:sp>
        <p:nvSpPr>
          <p:cNvPr id="4" name="Subtitle 2">
            <a:extLst>
              <a:ext uri="{FF2B5EF4-FFF2-40B4-BE49-F238E27FC236}">
                <a16:creationId xmlns:a16="http://schemas.microsoft.com/office/drawing/2014/main" id="{A71788E3-378D-218B-F023-E8A889ECFDCC}"/>
              </a:ext>
            </a:extLst>
          </p:cNvPr>
          <p:cNvSpPr txBox="1">
            <a:spLocks/>
          </p:cNvSpPr>
          <p:nvPr/>
        </p:nvSpPr>
        <p:spPr>
          <a:xfrm>
            <a:off x="4928991" y="4543220"/>
            <a:ext cx="6468370" cy="41924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August 16</a:t>
            </a:r>
            <a:r>
              <a:rPr lang="en-US" baseline="30000" dirty="0"/>
              <a:t>th</a:t>
            </a:r>
            <a:r>
              <a:rPr lang="en-US" dirty="0"/>
              <a:t>, 2022 | Gibbs Village East + West</a:t>
            </a:r>
          </a:p>
        </p:txBody>
      </p:sp>
      <p:sp>
        <p:nvSpPr>
          <p:cNvPr id="5" name="Subtitle 2">
            <a:extLst>
              <a:ext uri="{FF2B5EF4-FFF2-40B4-BE49-F238E27FC236}">
                <a16:creationId xmlns:a16="http://schemas.microsoft.com/office/drawing/2014/main" id="{14775134-4302-C8F1-C905-91021BA50DF1}"/>
              </a:ext>
            </a:extLst>
          </p:cNvPr>
          <p:cNvSpPr txBox="1">
            <a:spLocks/>
          </p:cNvSpPr>
          <p:nvPr/>
        </p:nvSpPr>
        <p:spPr>
          <a:xfrm>
            <a:off x="4934434" y="4945998"/>
            <a:ext cx="6468370" cy="41924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August 17</a:t>
            </a:r>
            <a:r>
              <a:rPr lang="en-US" baseline="30000" dirty="0"/>
              <a:t>th</a:t>
            </a:r>
            <a:r>
              <a:rPr lang="en-US" dirty="0"/>
              <a:t>, 2022 | Paterson Court</a:t>
            </a:r>
          </a:p>
        </p:txBody>
      </p:sp>
    </p:spTree>
    <p:extLst>
      <p:ext uri="{BB962C8B-B14F-4D97-AF65-F5344CB8AC3E}">
        <p14:creationId xmlns:p14="http://schemas.microsoft.com/office/powerpoint/2010/main" val="354764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5AE3D-82A4-A347-ADA9-0B8AE034B62A}"/>
              </a:ext>
            </a:extLst>
          </p:cNvPr>
          <p:cNvSpPr>
            <a:spLocks noGrp="1"/>
          </p:cNvSpPr>
          <p:nvPr>
            <p:ph type="title"/>
          </p:nvPr>
        </p:nvSpPr>
        <p:spPr/>
        <p:txBody>
          <a:bodyPr lIns="91440" tIns="45720" rIns="91440" bIns="45720" anchor="ctr"/>
          <a:lstStyle/>
          <a:p>
            <a:r>
              <a:rPr lang="en-US" dirty="0">
                <a:latin typeface="Arial"/>
                <a:cs typeface="Arial"/>
              </a:rPr>
              <a:t>Choice Neighborhoods Initiative (CNI) (Cont’d)</a:t>
            </a:r>
            <a:endParaRPr lang="en-US" dirty="0"/>
          </a:p>
        </p:txBody>
      </p:sp>
      <p:sp>
        <p:nvSpPr>
          <p:cNvPr id="2" name="Content Placeholder 1">
            <a:extLst>
              <a:ext uri="{FF2B5EF4-FFF2-40B4-BE49-F238E27FC236}">
                <a16:creationId xmlns:a16="http://schemas.microsoft.com/office/drawing/2014/main" id="{68075186-E1D1-2E48-B806-3F829F9E3012}"/>
              </a:ext>
            </a:extLst>
          </p:cNvPr>
          <p:cNvSpPr>
            <a:spLocks noGrp="1"/>
          </p:cNvSpPr>
          <p:nvPr>
            <p:ph idx="1"/>
          </p:nvPr>
        </p:nvSpPr>
        <p:spPr/>
        <p:txBody>
          <a:bodyPr lIns="91440" tIns="45720" rIns="91440" bIns="45720" anchor="t"/>
          <a:lstStyle/>
          <a:p>
            <a:pPr lvl="0"/>
            <a:endParaRPr lang="en-US"/>
          </a:p>
          <a:p>
            <a:pPr marL="0" indent="0">
              <a:buNone/>
            </a:pPr>
            <a:endParaRPr lang="en-US"/>
          </a:p>
        </p:txBody>
      </p:sp>
      <p:sp>
        <p:nvSpPr>
          <p:cNvPr id="4" name="Content Placeholder 1">
            <a:extLst>
              <a:ext uri="{FF2B5EF4-FFF2-40B4-BE49-F238E27FC236}">
                <a16:creationId xmlns:a16="http://schemas.microsoft.com/office/drawing/2014/main" id="{6A5EE1A4-DF10-43C0-8E0E-2237BF465DD7}"/>
              </a:ext>
            </a:extLst>
          </p:cNvPr>
          <p:cNvSpPr>
            <a:spLocks noGrp="1"/>
          </p:cNvSpPr>
          <p:nvPr/>
        </p:nvSpPr>
        <p:spPr>
          <a:xfrm>
            <a:off x="499533" y="1825625"/>
            <a:ext cx="5850467"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latin typeface="Arial"/>
                <a:cs typeface="Arial"/>
              </a:rPr>
              <a:t>Relocation Plan</a:t>
            </a:r>
          </a:p>
          <a:p>
            <a:pPr marL="800100" lvl="1"/>
            <a:r>
              <a:rPr lang="en-US" sz="1600" dirty="0">
                <a:latin typeface="Arial"/>
                <a:cs typeface="Arial"/>
              </a:rPr>
              <a:t>A relocation plan for Paterson Court residents has been drafted. </a:t>
            </a:r>
          </a:p>
          <a:p>
            <a:pPr marL="800100" lvl="1"/>
            <a:r>
              <a:rPr lang="en-US" sz="1600" dirty="0">
                <a:latin typeface="Arial"/>
                <a:cs typeface="Arial"/>
              </a:rPr>
              <a:t>The execution of the plan is contingent on whether MHA is successful in securing a CNI Implementation Grant. </a:t>
            </a:r>
          </a:p>
          <a:p>
            <a:pPr marL="342900" indent="-342900"/>
            <a:r>
              <a:rPr lang="en-US" sz="1800" dirty="0">
                <a:latin typeface="Arial"/>
                <a:cs typeface="Arial"/>
              </a:rPr>
              <a:t>Planning Grant is for a 24-month period (January 2021-December 2022)</a:t>
            </a:r>
          </a:p>
          <a:p>
            <a:pPr marL="800100" lvl="1" indent="-342900"/>
            <a:r>
              <a:rPr lang="en-US" sz="1600" dirty="0">
                <a:latin typeface="Arial"/>
                <a:cs typeface="Arial"/>
              </a:rPr>
              <a:t>MHA is currently in the 19th month of the CNI planning period. </a:t>
            </a:r>
            <a:endParaRPr lang="en-US" sz="1600" dirty="0"/>
          </a:p>
          <a:p>
            <a:pPr marL="342900" indent="-342900"/>
            <a:r>
              <a:rPr lang="en-US" sz="1800" dirty="0">
                <a:latin typeface="Arial"/>
                <a:cs typeface="Arial"/>
              </a:rPr>
              <a:t>If feasible, MHA will apply for the implementation grant for the current year. If not, MHA will apply for the implementation grant in 2023. </a:t>
            </a:r>
            <a:endParaRPr lang="en-US" sz="1800" dirty="0"/>
          </a:p>
          <a:p>
            <a:endParaRPr lang="en-US" dirty="0"/>
          </a:p>
          <a:p>
            <a:pPr marL="0" indent="0">
              <a:buNone/>
            </a:pPr>
            <a:endParaRPr lang="en-US" dirty="0"/>
          </a:p>
        </p:txBody>
      </p:sp>
      <p:pic>
        <p:nvPicPr>
          <p:cNvPr id="9" name="Picture 5" descr="Map&#10;&#10;Description automatically generated">
            <a:extLst>
              <a:ext uri="{FF2B5EF4-FFF2-40B4-BE49-F238E27FC236}">
                <a16:creationId xmlns:a16="http://schemas.microsoft.com/office/drawing/2014/main" id="{31F56337-C9E9-1230-8684-4475E7CAC031}"/>
              </a:ext>
            </a:extLst>
          </p:cNvPr>
          <p:cNvPicPr>
            <a:picLocks noChangeAspect="1"/>
          </p:cNvPicPr>
          <p:nvPr/>
        </p:nvPicPr>
        <p:blipFill rotWithShape="1">
          <a:blip r:embed="rId2"/>
          <a:srcRect l="1878" t="6637" r="1476" b="10144"/>
          <a:stretch/>
        </p:blipFill>
        <p:spPr>
          <a:xfrm>
            <a:off x="6239933" y="2006600"/>
            <a:ext cx="5545667" cy="3403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9742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58DF-5456-3710-6056-C27E122B5CB2}"/>
              </a:ext>
            </a:extLst>
          </p:cNvPr>
          <p:cNvSpPr>
            <a:spLocks noGrp="1"/>
          </p:cNvSpPr>
          <p:nvPr>
            <p:ph type="title"/>
          </p:nvPr>
        </p:nvSpPr>
        <p:spPr/>
        <p:txBody>
          <a:bodyPr/>
          <a:lstStyle/>
          <a:p>
            <a:r>
              <a:rPr lang="en-US" dirty="0"/>
              <a:t>Property Acquisition</a:t>
            </a:r>
          </a:p>
        </p:txBody>
      </p:sp>
      <p:sp>
        <p:nvSpPr>
          <p:cNvPr id="3" name="Content Placeholder 2">
            <a:extLst>
              <a:ext uri="{FF2B5EF4-FFF2-40B4-BE49-F238E27FC236}">
                <a16:creationId xmlns:a16="http://schemas.microsoft.com/office/drawing/2014/main" id="{16356CDE-39AF-3012-D8A5-71CDBD616D69}"/>
              </a:ext>
            </a:extLst>
          </p:cNvPr>
          <p:cNvSpPr>
            <a:spLocks noGrp="1"/>
          </p:cNvSpPr>
          <p:nvPr>
            <p:ph idx="1"/>
          </p:nvPr>
        </p:nvSpPr>
        <p:spPr/>
        <p:txBody>
          <a:bodyPr/>
          <a:lstStyle/>
          <a:p>
            <a:r>
              <a:rPr lang="en-US" dirty="0"/>
              <a:t>The MHA has partnered with the City to secure 43 state-owned vacant/blighted parcels in the Centennial Hill community for CNI redevelopment. </a:t>
            </a:r>
          </a:p>
          <a:p>
            <a:r>
              <a:rPr lang="en-US" dirty="0"/>
              <a:t>The MHA is currently in negotiations to purchase 7 parcels adjacent to Parks Place for the expansion of parking facilities. </a:t>
            </a:r>
          </a:p>
          <a:p>
            <a:r>
              <a:rPr lang="en-US" dirty="0"/>
              <a:t>The MHA is considering the acquisition/development of a designated senior living facility. </a:t>
            </a:r>
          </a:p>
        </p:txBody>
      </p:sp>
    </p:spTree>
    <p:extLst>
      <p:ext uri="{BB962C8B-B14F-4D97-AF65-F5344CB8AC3E}">
        <p14:creationId xmlns:p14="http://schemas.microsoft.com/office/powerpoint/2010/main" val="193227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lendar&#10;&#10;Description automatically generated">
            <a:extLst>
              <a:ext uri="{FF2B5EF4-FFF2-40B4-BE49-F238E27FC236}">
                <a16:creationId xmlns:a16="http://schemas.microsoft.com/office/drawing/2014/main" id="{AF3648E7-05A9-F37C-ABA6-99262993EE73}"/>
              </a:ext>
            </a:extLst>
          </p:cNvPr>
          <p:cNvPicPr>
            <a:picLocks noGrp="1" noChangeAspect="1"/>
          </p:cNvPicPr>
          <p:nvPr>
            <p:ph idx="4294967295"/>
          </p:nvPr>
        </p:nvPicPr>
        <p:blipFill>
          <a:blip r:embed="rId2"/>
          <a:stretch>
            <a:fillRect/>
          </a:stretch>
        </p:blipFill>
        <p:spPr>
          <a:xfrm>
            <a:off x="1654968" y="-3175"/>
            <a:ext cx="8882063" cy="6861175"/>
          </a:xfrm>
          <a:prstGeom prst="rect">
            <a:avLst/>
          </a:prstGeom>
        </p:spPr>
      </p:pic>
    </p:spTree>
    <p:extLst>
      <p:ext uri="{BB962C8B-B14F-4D97-AF65-F5344CB8AC3E}">
        <p14:creationId xmlns:p14="http://schemas.microsoft.com/office/powerpoint/2010/main" val="396597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2F338-9649-D14A-8992-67BBEFEEB6F6}"/>
              </a:ext>
            </a:extLst>
          </p:cNvPr>
          <p:cNvSpPr>
            <a:spLocks noGrp="1"/>
          </p:cNvSpPr>
          <p:nvPr>
            <p:ph type="title"/>
          </p:nvPr>
        </p:nvSpPr>
        <p:spPr>
          <a:xfrm>
            <a:off x="838200" y="365126"/>
            <a:ext cx="10515599" cy="1110384"/>
          </a:xfrm>
        </p:spPr>
        <p:txBody>
          <a:bodyPr anchor="ctr">
            <a:normAutofit/>
          </a:bodyPr>
          <a:lstStyle/>
          <a:p>
            <a:r>
              <a:rPr lang="en-US" dirty="0"/>
              <a:t>Demolition/ Disposition and Conversion</a:t>
            </a:r>
          </a:p>
        </p:txBody>
      </p:sp>
      <p:sp>
        <p:nvSpPr>
          <p:cNvPr id="2" name="Content Placeholder 1">
            <a:extLst>
              <a:ext uri="{FF2B5EF4-FFF2-40B4-BE49-F238E27FC236}">
                <a16:creationId xmlns:a16="http://schemas.microsoft.com/office/drawing/2014/main" id="{87F78D1A-FC24-4644-AF79-46BD5803288F}"/>
              </a:ext>
            </a:extLst>
          </p:cNvPr>
          <p:cNvSpPr>
            <a:spLocks noGrp="1"/>
          </p:cNvSpPr>
          <p:nvPr>
            <p:ph idx="1"/>
          </p:nvPr>
        </p:nvSpPr>
        <p:spPr>
          <a:xfrm>
            <a:off x="838200" y="1825625"/>
            <a:ext cx="10515600" cy="4351338"/>
          </a:xfrm>
        </p:spPr>
        <p:txBody>
          <a:bodyPr lIns="91440" tIns="45720" rIns="91440" bIns="45720">
            <a:normAutofit/>
          </a:bodyPr>
          <a:lstStyle/>
          <a:p>
            <a:r>
              <a:rPr lang="en-US" dirty="0"/>
              <a:t>Disposition approval for Paterson Court</a:t>
            </a:r>
          </a:p>
          <a:p>
            <a:r>
              <a:rPr lang="en-US" dirty="0"/>
              <a:t>MHA will continue to seek out potential interested developers and/ or buyers for the former Cedar Park and Smiley Courts housing sites to accomplish the MHA’s community revitalization goals. These options may include Fair Market Value and/or land swap transactions, as may be approved by HUD.</a:t>
            </a:r>
          </a:p>
          <a:p>
            <a:r>
              <a:rPr lang="en-US" dirty="0"/>
              <a:t>MHA intends to utilize this option with Paterson Court.</a:t>
            </a:r>
            <a:endParaRPr lang="en-US" dirty="0">
              <a:highlight>
                <a:srgbClr val="FFFF00"/>
              </a:highlight>
            </a:endParaRPr>
          </a:p>
          <a:p>
            <a:pPr lvl="0"/>
            <a:endParaRPr lang="en-US" dirty="0"/>
          </a:p>
        </p:txBody>
      </p:sp>
    </p:spTree>
    <p:extLst>
      <p:ext uri="{BB962C8B-B14F-4D97-AF65-F5344CB8AC3E}">
        <p14:creationId xmlns:p14="http://schemas.microsoft.com/office/powerpoint/2010/main" val="246016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71A2-A1B8-4546-BAF7-FCDE234033A5}"/>
              </a:ext>
            </a:extLst>
          </p:cNvPr>
          <p:cNvSpPr>
            <a:spLocks noGrp="1"/>
          </p:cNvSpPr>
          <p:nvPr>
            <p:ph type="title"/>
          </p:nvPr>
        </p:nvSpPr>
        <p:spPr>
          <a:xfrm>
            <a:off x="222638" y="365126"/>
            <a:ext cx="11131162" cy="1110384"/>
          </a:xfrm>
        </p:spPr>
        <p:txBody>
          <a:bodyPr lIns="91440" tIns="45720" rIns="91440" bIns="45720" anchor="ctr"/>
          <a:lstStyle/>
          <a:p>
            <a:r>
              <a:rPr lang="en-US" dirty="0">
                <a:latin typeface="Arial"/>
                <a:cs typeface="Arial"/>
              </a:rPr>
              <a:t>Rental Assistance Demonstration (RAD)</a:t>
            </a:r>
            <a:endParaRPr lang="en-US" dirty="0"/>
          </a:p>
        </p:txBody>
      </p:sp>
      <p:sp>
        <p:nvSpPr>
          <p:cNvPr id="3" name="Content Placeholder 2">
            <a:extLst>
              <a:ext uri="{FF2B5EF4-FFF2-40B4-BE49-F238E27FC236}">
                <a16:creationId xmlns:a16="http://schemas.microsoft.com/office/drawing/2014/main" id="{6E1054C9-37E9-44D3-ABC1-AECA77254C2C}"/>
              </a:ext>
            </a:extLst>
          </p:cNvPr>
          <p:cNvSpPr>
            <a:spLocks noGrp="1"/>
          </p:cNvSpPr>
          <p:nvPr>
            <p:ph idx="1"/>
          </p:nvPr>
        </p:nvSpPr>
        <p:spPr>
          <a:xfrm>
            <a:off x="530419" y="1859181"/>
            <a:ext cx="10515600" cy="3819563"/>
          </a:xfrm>
        </p:spPr>
        <p:txBody>
          <a:bodyPr lIns="91440" tIns="45720" rIns="91440" bIns="45720" anchor="t"/>
          <a:lstStyle/>
          <a:p>
            <a:r>
              <a:rPr lang="en-US" sz="1800" dirty="0">
                <a:latin typeface="Arial"/>
                <a:cs typeface="Arial"/>
              </a:rPr>
              <a:t>MHA intends to apply for RAD for the units at Smiley Court that were vacant at the time of the HUD demolition application approval and did not subsequently receive tenant relocation vouchers. Under this approach, MHA will expand access for quality affordable housing at Columbus Square, Plaza Centennial Hill and other potential off-site locations. MHA expects to apply for up to 147 units which will consist of a mix of multi-family 1, 2, and 3-bedroom units and/or single family, 3 and 4-bedroom units. This conversion of assistance is for units approved for demolition at Smiley Court.</a:t>
            </a:r>
          </a:p>
          <a:p>
            <a:r>
              <a:rPr lang="en-US" sz="1800" dirty="0">
                <a:latin typeface="Arial"/>
                <a:cs typeface="Arial"/>
              </a:rPr>
              <a:t>Additionally, MHA will further explore direct RAD transfer of assistance for the ACC units in the mixed-finance developments at The Plaza at Centennial Hill Phase I and Phase II in the upcoming year. </a:t>
            </a:r>
          </a:p>
          <a:p>
            <a:r>
              <a:rPr lang="en-US" sz="1800" dirty="0">
                <a:latin typeface="Arial"/>
                <a:cs typeface="Arial"/>
              </a:rPr>
              <a:t>Additionally, the Montgomery Housing Authority is currently compliant with all fair housing and civil rights requirements and is not under a Voluntary Compliance Agreement</a:t>
            </a:r>
          </a:p>
          <a:p>
            <a:pPr marL="0" indent="0">
              <a:buNone/>
            </a:pPr>
            <a:endParaRPr lang="en-US" dirty="0"/>
          </a:p>
        </p:txBody>
      </p:sp>
    </p:spTree>
    <p:extLst>
      <p:ext uri="{BB962C8B-B14F-4D97-AF65-F5344CB8AC3E}">
        <p14:creationId xmlns:p14="http://schemas.microsoft.com/office/powerpoint/2010/main" val="268376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C88-5CE4-E175-1A22-E0C494AC5AFF}"/>
              </a:ext>
            </a:extLst>
          </p:cNvPr>
          <p:cNvSpPr>
            <a:spLocks noGrp="1"/>
          </p:cNvSpPr>
          <p:nvPr>
            <p:ph type="title"/>
          </p:nvPr>
        </p:nvSpPr>
        <p:spPr/>
        <p:txBody>
          <a:bodyPr/>
          <a:lstStyle/>
          <a:p>
            <a:r>
              <a:rPr lang="en-US" dirty="0"/>
              <a:t>Public Safety</a:t>
            </a:r>
          </a:p>
        </p:txBody>
      </p:sp>
      <p:sp>
        <p:nvSpPr>
          <p:cNvPr id="3" name="Content Placeholder 2">
            <a:extLst>
              <a:ext uri="{FF2B5EF4-FFF2-40B4-BE49-F238E27FC236}">
                <a16:creationId xmlns:a16="http://schemas.microsoft.com/office/drawing/2014/main" id="{4B58DD41-1FA4-00D4-8948-DF051FF7399A}"/>
              </a:ext>
            </a:extLst>
          </p:cNvPr>
          <p:cNvSpPr>
            <a:spLocks noGrp="1"/>
          </p:cNvSpPr>
          <p:nvPr>
            <p:ph idx="1"/>
          </p:nvPr>
        </p:nvSpPr>
        <p:spPr/>
        <p:txBody>
          <a:bodyPr/>
          <a:lstStyle/>
          <a:p>
            <a:r>
              <a:rPr lang="en-US" dirty="0"/>
              <a:t>Security Camera Installation (Agency wide)</a:t>
            </a:r>
          </a:p>
          <a:p>
            <a:pPr lvl="1"/>
            <a:r>
              <a:rPr lang="en-US" dirty="0"/>
              <a:t>Completed</a:t>
            </a:r>
          </a:p>
          <a:p>
            <a:r>
              <a:rPr lang="en-US" dirty="0"/>
              <a:t>Lighting Improvements (Agency wide)</a:t>
            </a:r>
          </a:p>
          <a:p>
            <a:pPr lvl="1"/>
            <a:r>
              <a:rPr lang="en-US" dirty="0"/>
              <a:t>In progress</a:t>
            </a:r>
          </a:p>
          <a:p>
            <a:r>
              <a:rPr lang="en-US" dirty="0"/>
              <a:t>Increased Police Presence</a:t>
            </a:r>
          </a:p>
          <a:p>
            <a:r>
              <a:rPr lang="en-US"/>
              <a:t>MHA </a:t>
            </a:r>
            <a:r>
              <a:rPr lang="en-US" dirty="0"/>
              <a:t>Crime Line</a:t>
            </a:r>
          </a:p>
          <a:p>
            <a:pPr lvl="1"/>
            <a:r>
              <a:rPr lang="en-US" dirty="0"/>
              <a:t>Anonymous hotline for reporting criminal activity </a:t>
            </a:r>
          </a:p>
          <a:p>
            <a:pPr lvl="1"/>
            <a:r>
              <a:rPr lang="en-US" b="1" dirty="0"/>
              <a:t>Call: (334)387-3140</a:t>
            </a:r>
          </a:p>
          <a:p>
            <a:pPr marL="457200" lvl="1" indent="0">
              <a:buNone/>
            </a:pPr>
            <a:endParaRPr lang="en-US" dirty="0"/>
          </a:p>
          <a:p>
            <a:pPr marL="914400" lvl="2" indent="0">
              <a:buNone/>
            </a:pPr>
            <a:endParaRPr lang="en-US" dirty="0"/>
          </a:p>
        </p:txBody>
      </p:sp>
    </p:spTree>
    <p:extLst>
      <p:ext uri="{BB962C8B-B14F-4D97-AF65-F5344CB8AC3E}">
        <p14:creationId xmlns:p14="http://schemas.microsoft.com/office/powerpoint/2010/main" val="309221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0935-5F19-4A1C-5847-6678E0FFF293}"/>
              </a:ext>
            </a:extLst>
          </p:cNvPr>
          <p:cNvSpPr>
            <a:spLocks noGrp="1"/>
          </p:cNvSpPr>
          <p:nvPr>
            <p:ph type="title"/>
          </p:nvPr>
        </p:nvSpPr>
        <p:spPr/>
        <p:txBody>
          <a:bodyPr/>
          <a:lstStyle/>
          <a:p>
            <a:r>
              <a:rPr lang="en-US" dirty="0"/>
              <a:t>Public Safety (Cont’d)</a:t>
            </a:r>
          </a:p>
        </p:txBody>
      </p:sp>
      <p:sp>
        <p:nvSpPr>
          <p:cNvPr id="3" name="Content Placeholder 2">
            <a:extLst>
              <a:ext uri="{FF2B5EF4-FFF2-40B4-BE49-F238E27FC236}">
                <a16:creationId xmlns:a16="http://schemas.microsoft.com/office/drawing/2014/main" id="{AE6D21BC-B0DC-9D6F-D06E-30B9EC1065C5}"/>
              </a:ext>
            </a:extLst>
          </p:cNvPr>
          <p:cNvSpPr>
            <a:spLocks noGrp="1"/>
          </p:cNvSpPr>
          <p:nvPr>
            <p:ph idx="1"/>
          </p:nvPr>
        </p:nvSpPr>
        <p:spPr/>
        <p:txBody>
          <a:bodyPr numCol="2"/>
          <a:lstStyle/>
          <a:p>
            <a:r>
              <a:rPr lang="en-US" b="1" u="sng" dirty="0"/>
              <a:t>Neighborhood Watch Meetings </a:t>
            </a:r>
            <a:endParaRPr lang="en-US" dirty="0"/>
          </a:p>
          <a:p>
            <a:pPr lvl="1"/>
            <a:r>
              <a:rPr lang="en-US" dirty="0"/>
              <a:t>Every 2</a:t>
            </a:r>
            <a:r>
              <a:rPr lang="en-US" baseline="30000" dirty="0"/>
              <a:t>nd</a:t>
            </a:r>
            <a:r>
              <a:rPr lang="en-US" dirty="0"/>
              <a:t> Tuesday </a:t>
            </a:r>
          </a:p>
          <a:p>
            <a:pPr lvl="2"/>
            <a:r>
              <a:rPr lang="en-US" sz="1800" i="1" dirty="0"/>
              <a:t>Gibbs West @ 5:00pm</a:t>
            </a:r>
          </a:p>
          <a:p>
            <a:pPr lvl="1"/>
            <a:r>
              <a:rPr lang="en-US" dirty="0"/>
              <a:t>Every 2</a:t>
            </a:r>
            <a:r>
              <a:rPr lang="en-US" baseline="30000" dirty="0"/>
              <a:t>nd</a:t>
            </a:r>
            <a:r>
              <a:rPr lang="en-US" dirty="0"/>
              <a:t> Wednesday</a:t>
            </a:r>
          </a:p>
          <a:p>
            <a:pPr lvl="2"/>
            <a:r>
              <a:rPr lang="en-US" sz="1800" i="1" dirty="0"/>
              <a:t>The Terrace @ 2:00pm</a:t>
            </a:r>
          </a:p>
          <a:p>
            <a:pPr lvl="2"/>
            <a:r>
              <a:rPr lang="en-US" sz="1800" i="1" dirty="0"/>
              <a:t>Tulane @ 5:00pm</a:t>
            </a:r>
          </a:p>
          <a:p>
            <a:pPr lvl="2"/>
            <a:endParaRPr lang="en-US" sz="1800" i="1" dirty="0"/>
          </a:p>
          <a:p>
            <a:pPr lvl="2"/>
            <a:endParaRPr lang="en-US" sz="1800" i="1" dirty="0"/>
          </a:p>
          <a:p>
            <a:pPr lvl="2"/>
            <a:endParaRPr lang="en-US" sz="1800" i="1" dirty="0"/>
          </a:p>
          <a:p>
            <a:pPr lvl="2"/>
            <a:endParaRPr lang="en-US" sz="1800" i="1" dirty="0"/>
          </a:p>
          <a:p>
            <a:pPr lvl="2"/>
            <a:endParaRPr lang="en-US" sz="1800" i="1" dirty="0"/>
          </a:p>
          <a:p>
            <a:pPr lvl="2"/>
            <a:endParaRPr lang="en-US" sz="1800" i="1" dirty="0"/>
          </a:p>
          <a:p>
            <a:pPr lvl="2"/>
            <a:endParaRPr lang="en-US" sz="1800" i="1" dirty="0"/>
          </a:p>
          <a:p>
            <a:pPr marL="914400" lvl="2" indent="0">
              <a:buNone/>
            </a:pPr>
            <a:endParaRPr lang="en-US" sz="1800" i="1" dirty="0"/>
          </a:p>
          <a:p>
            <a:pPr lvl="1"/>
            <a:r>
              <a:rPr lang="en-US" dirty="0"/>
              <a:t>Every 2</a:t>
            </a:r>
            <a:r>
              <a:rPr lang="en-US" baseline="30000" dirty="0"/>
              <a:t>nd</a:t>
            </a:r>
            <a:r>
              <a:rPr lang="en-US" dirty="0"/>
              <a:t> Thursday</a:t>
            </a:r>
          </a:p>
          <a:p>
            <a:pPr lvl="2"/>
            <a:r>
              <a:rPr lang="en-US" sz="1800" i="1" dirty="0"/>
              <a:t>Paterson Court @ 5:00pm</a:t>
            </a:r>
          </a:p>
          <a:p>
            <a:pPr lvl="1"/>
            <a:r>
              <a:rPr lang="en-US" dirty="0"/>
              <a:t>Every 3</a:t>
            </a:r>
            <a:r>
              <a:rPr lang="en-US" baseline="30000" dirty="0"/>
              <a:t>rd</a:t>
            </a:r>
            <a:r>
              <a:rPr lang="en-US" dirty="0"/>
              <a:t> Wednesday </a:t>
            </a:r>
          </a:p>
          <a:p>
            <a:pPr lvl="2"/>
            <a:r>
              <a:rPr lang="en-US" sz="1800" i="1" dirty="0"/>
              <a:t>Gibbs East @ 5:00pm</a:t>
            </a:r>
          </a:p>
          <a:p>
            <a:pPr lvl="1"/>
            <a:r>
              <a:rPr lang="en-US" dirty="0"/>
              <a:t>Every 3</a:t>
            </a:r>
            <a:r>
              <a:rPr lang="en-US" baseline="30000" dirty="0"/>
              <a:t>rd</a:t>
            </a:r>
            <a:r>
              <a:rPr lang="en-US" dirty="0"/>
              <a:t> Thursday </a:t>
            </a:r>
          </a:p>
          <a:p>
            <a:pPr lvl="2"/>
            <a:r>
              <a:rPr lang="en-US" sz="1800" i="1" dirty="0"/>
              <a:t>Parks Place @ 5:00pm</a:t>
            </a:r>
          </a:p>
          <a:p>
            <a:endParaRPr lang="en-US" dirty="0"/>
          </a:p>
        </p:txBody>
      </p:sp>
    </p:spTree>
    <p:extLst>
      <p:ext uri="{BB962C8B-B14F-4D97-AF65-F5344CB8AC3E}">
        <p14:creationId xmlns:p14="http://schemas.microsoft.com/office/powerpoint/2010/main" val="329652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3BB8-D22E-4FC8-9057-5960C347C28E}"/>
              </a:ext>
            </a:extLst>
          </p:cNvPr>
          <p:cNvSpPr>
            <a:spLocks noGrp="1"/>
          </p:cNvSpPr>
          <p:nvPr>
            <p:ph type="title"/>
          </p:nvPr>
        </p:nvSpPr>
        <p:spPr/>
        <p:txBody>
          <a:bodyPr/>
          <a:lstStyle/>
          <a:p>
            <a:r>
              <a:rPr lang="en-US" dirty="0"/>
              <a:t>Project-Based Vouchers (PBV)</a:t>
            </a:r>
          </a:p>
        </p:txBody>
      </p:sp>
      <p:sp>
        <p:nvSpPr>
          <p:cNvPr id="3" name="Content Placeholder 2">
            <a:extLst>
              <a:ext uri="{FF2B5EF4-FFF2-40B4-BE49-F238E27FC236}">
                <a16:creationId xmlns:a16="http://schemas.microsoft.com/office/drawing/2014/main" id="{7C597F9A-9361-4B7F-9A25-3890C21272AD}"/>
              </a:ext>
            </a:extLst>
          </p:cNvPr>
          <p:cNvSpPr>
            <a:spLocks noGrp="1"/>
          </p:cNvSpPr>
          <p:nvPr>
            <p:ph idx="1"/>
          </p:nvPr>
        </p:nvSpPr>
        <p:spPr/>
        <p:txBody>
          <a:bodyPr lIns="91440" tIns="45720" rIns="91440" bIns="45720" anchor="t"/>
          <a:lstStyle/>
          <a:p>
            <a:r>
              <a:rPr lang="en-US" dirty="0">
                <a:latin typeface="Arial"/>
                <a:cs typeface="Arial"/>
              </a:rPr>
              <a:t>Considering expansion of the PBV program in privately owned properties.  Other efforts to increase the supply of affordable housing in Montgomery include: </a:t>
            </a:r>
          </a:p>
          <a:p>
            <a:pPr lvl="1"/>
            <a:r>
              <a:rPr lang="en-US" dirty="0">
                <a:latin typeface="Arial"/>
                <a:cs typeface="Arial"/>
              </a:rPr>
              <a:t>Reviewing PBVs under the Housing Choice Voucher program, in conjunction with joint partnerships with private owners</a:t>
            </a:r>
          </a:p>
          <a:p>
            <a:pPr lvl="1"/>
            <a:r>
              <a:rPr lang="en-US" dirty="0">
                <a:latin typeface="Arial"/>
                <a:cs typeface="Arial"/>
              </a:rPr>
              <a:t>Property acquisitions and new construction efforts</a:t>
            </a:r>
          </a:p>
          <a:p>
            <a:pPr marL="457200" lvl="1" indent="0">
              <a:buNone/>
            </a:pPr>
            <a:endParaRPr lang="en-US" dirty="0">
              <a:latin typeface="Arial"/>
              <a:cs typeface="Arial"/>
            </a:endParaRPr>
          </a:p>
          <a:p>
            <a:pPr marL="457200" lvl="1" indent="0">
              <a:buNone/>
            </a:pPr>
            <a:r>
              <a:rPr lang="en-US" dirty="0">
                <a:latin typeface="Arial"/>
                <a:cs typeface="Arial"/>
              </a:rPr>
              <a:t>These efforts may also include joint partnerships with the private sector, to the extent such partnerships would benefit the MHA and create additional revenue streams for the agency.  In the upcoming year MHA intends to issue an RFP for Project-Based Vouchers.</a:t>
            </a:r>
          </a:p>
          <a:p>
            <a:endParaRPr lang="en-US" dirty="0"/>
          </a:p>
        </p:txBody>
      </p:sp>
    </p:spTree>
    <p:extLst>
      <p:ext uri="{BB962C8B-B14F-4D97-AF65-F5344CB8AC3E}">
        <p14:creationId xmlns:p14="http://schemas.microsoft.com/office/powerpoint/2010/main" val="86680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1D26-858E-B68C-649D-388D8DFD7DCE}"/>
              </a:ext>
            </a:extLst>
          </p:cNvPr>
          <p:cNvSpPr>
            <a:spLocks noGrp="1"/>
          </p:cNvSpPr>
          <p:nvPr>
            <p:ph type="title"/>
          </p:nvPr>
        </p:nvSpPr>
        <p:spPr/>
        <p:txBody>
          <a:bodyPr/>
          <a:lstStyle/>
          <a:p>
            <a:r>
              <a:rPr lang="en-US" dirty="0"/>
              <a:t>Family Self-Sufficiency (FSS)</a:t>
            </a:r>
          </a:p>
        </p:txBody>
      </p:sp>
      <p:sp>
        <p:nvSpPr>
          <p:cNvPr id="3" name="Content Placeholder 2">
            <a:extLst>
              <a:ext uri="{FF2B5EF4-FFF2-40B4-BE49-F238E27FC236}">
                <a16:creationId xmlns:a16="http://schemas.microsoft.com/office/drawing/2014/main" id="{0782AA69-79DC-1B6E-1F47-16310FF65DC5}"/>
              </a:ext>
            </a:extLst>
          </p:cNvPr>
          <p:cNvSpPr>
            <a:spLocks noGrp="1"/>
          </p:cNvSpPr>
          <p:nvPr>
            <p:ph idx="1"/>
          </p:nvPr>
        </p:nvSpPr>
        <p:spPr>
          <a:xfrm>
            <a:off x="838198" y="2715986"/>
            <a:ext cx="10515600" cy="3717472"/>
          </a:xfrm>
        </p:spPr>
        <p:txBody>
          <a:bodyPr numCol="2"/>
          <a:lstStyle/>
          <a:p>
            <a:pPr marL="0" marR="0" indent="0">
              <a:lnSpc>
                <a:spcPct val="107000"/>
              </a:lnSpc>
              <a:spcBef>
                <a:spcPts val="0"/>
              </a:spcBef>
              <a:spcAft>
                <a:spcPts val="800"/>
              </a:spcAft>
              <a:buNone/>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Funding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Expands eligibility for program funding from only PH and HCV to now include multifamily (Project-Based Rental Assistance) owners as well</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Codifies 1:25 for first coordinator and 50 for each additional ratio</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Requires HUD to fund renewals before new/expansion</a:t>
            </a: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Enrollment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Expands eligibility for program enrollment from only the Head of Household to now any adult member of the household (Head of FSS  Family) as designated by the family</a:t>
            </a:r>
          </a:p>
          <a:p>
            <a:pPr marL="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o One Contract of Participation (CoP) per family</a:t>
            </a:r>
          </a:p>
          <a:p>
            <a:pPr marL="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o Escrow goes to the person who signs the CoP</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ALLOWS Section 8(y) – HCV Homeownership participants to be in the FSS program</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Base Contract of Participation (CoP) is now 5 years “from the next rent certification after enrollment” (as opposed to 5 years from effective date)</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“120-day rule” is permanently gone. At enrollment, the most recent effective rent certification must be used to establish the baseline </a:t>
            </a:r>
          </a:p>
          <a:p>
            <a:endParaRPr lang="en-US" dirty="0"/>
          </a:p>
        </p:txBody>
      </p:sp>
      <p:sp>
        <p:nvSpPr>
          <p:cNvPr id="4" name="TextBox 3">
            <a:extLst>
              <a:ext uri="{FF2B5EF4-FFF2-40B4-BE49-F238E27FC236}">
                <a16:creationId xmlns:a16="http://schemas.microsoft.com/office/drawing/2014/main" id="{1B601808-304A-F3E5-35B8-2BEE8B483217}"/>
              </a:ext>
            </a:extLst>
          </p:cNvPr>
          <p:cNvSpPr txBox="1"/>
          <p:nvPr/>
        </p:nvSpPr>
        <p:spPr>
          <a:xfrm>
            <a:off x="838198" y="1627414"/>
            <a:ext cx="10515599" cy="1354217"/>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On May 17, 2022, HUD published the Family Self-Sufficiency (FSS) Final Rule in the Federal Register. This rule made significant changes to program funding, enrollment, escrow calculations, extension and graduation requirements. FSS is an employment-based program that enables HUD-assisted families to increase their earned income and reduce their dependency on welfare assistance and rental subsidies. This program is open to all PH and HCV households.</a:t>
            </a:r>
          </a:p>
          <a:p>
            <a:endParaRPr lang="en-US" dirty="0"/>
          </a:p>
        </p:txBody>
      </p:sp>
    </p:spTree>
    <p:extLst>
      <p:ext uri="{BB962C8B-B14F-4D97-AF65-F5344CB8AC3E}">
        <p14:creationId xmlns:p14="http://schemas.microsoft.com/office/powerpoint/2010/main" val="177248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F15C-3632-1B0E-23F7-3E2A54243864}"/>
              </a:ext>
            </a:extLst>
          </p:cNvPr>
          <p:cNvSpPr>
            <a:spLocks noGrp="1"/>
          </p:cNvSpPr>
          <p:nvPr>
            <p:ph type="title"/>
          </p:nvPr>
        </p:nvSpPr>
        <p:spPr/>
        <p:txBody>
          <a:bodyPr/>
          <a:lstStyle/>
          <a:p>
            <a:r>
              <a:rPr lang="en-US" dirty="0"/>
              <a:t>Family Self-Sufficiency (FSS) (Cont’d)</a:t>
            </a:r>
          </a:p>
        </p:txBody>
      </p:sp>
      <p:sp>
        <p:nvSpPr>
          <p:cNvPr id="3" name="Content Placeholder 2">
            <a:extLst>
              <a:ext uri="{FF2B5EF4-FFF2-40B4-BE49-F238E27FC236}">
                <a16:creationId xmlns:a16="http://schemas.microsoft.com/office/drawing/2014/main" id="{C553BA0B-70C5-13AF-4B07-93C4EF3FAE9E}"/>
              </a:ext>
            </a:extLst>
          </p:cNvPr>
          <p:cNvSpPr>
            <a:spLocks noGrp="1"/>
          </p:cNvSpPr>
          <p:nvPr>
            <p:ph idx="1"/>
          </p:nvPr>
        </p:nvSpPr>
        <p:spPr>
          <a:xfrm>
            <a:off x="674915" y="1825625"/>
            <a:ext cx="11038114" cy="4351338"/>
          </a:xfrm>
        </p:spPr>
        <p:txBody>
          <a:bodyPr numCol="2"/>
          <a:lstStyle/>
          <a:p>
            <a:pPr marL="0" marR="0" indent="0">
              <a:lnSpc>
                <a:spcPct val="107000"/>
              </a:lnSpc>
              <a:spcBef>
                <a:spcPts val="0"/>
              </a:spcBef>
              <a:spcAft>
                <a:spcPts val="800"/>
              </a:spcAft>
              <a:buNone/>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Escrow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Adds definitions for “Baseline Annual Earned Income,” “Baseline Monthly Rent,” “Current Annual Earned Income,” “Current Monthly Rent”</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Removes cap on increases in escrow monthly savings for families making between 50% and 80% of AMI</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Forfeited Escrow is no longer returned to the PHA, thus eliminating an incentive the PHA may have to not graduate families. Forfeited escrow now goes to a pot “to be used for the benefit of FSS Families” so may help with barrier reduction</a:t>
            </a: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Extensions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Expands “good cause” for extensions to include participants who are actively engaging in pursuing self-sufficiency goals (not only those who have had an impact that was out of their control) Graduation</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“30% rule” as an option for graduation has been removed</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“Welfare-free” requirement is now at graduation, no longer 12 months</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Adds a disposition of the CoP - “Termination with FSS Escrow Disbursement” for families that become disabled or that port in situations where they cannot continue to FSS program, but have not yet met all required goals, etc. </a:t>
            </a:r>
          </a:p>
          <a:p>
            <a:pP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Rule became effective 30 days from the date of publication, which was June 17, 2022. That was the first day that PHAs could apply the new policies and regulations. However, PHAs have 180 days, until November 14, 2022, to bring all of your policies (FSS action Plan) into compliance. The updated action plan must be submitted to HUD for approval no later than September 30</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2022.</a:t>
            </a:r>
          </a:p>
          <a:p>
            <a:endParaRPr lang="en-US" dirty="0"/>
          </a:p>
        </p:txBody>
      </p:sp>
    </p:spTree>
    <p:extLst>
      <p:ext uri="{BB962C8B-B14F-4D97-AF65-F5344CB8AC3E}">
        <p14:creationId xmlns:p14="http://schemas.microsoft.com/office/powerpoint/2010/main" val="64662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D90FA6-4505-4D3A-8A15-B739DD148DE3}"/>
              </a:ext>
            </a:extLst>
          </p:cNvPr>
          <p:cNvSpPr>
            <a:spLocks noGrp="1"/>
          </p:cNvSpPr>
          <p:nvPr>
            <p:ph idx="1"/>
          </p:nvPr>
        </p:nvSpPr>
        <p:spPr>
          <a:xfrm>
            <a:off x="1043" y="1477818"/>
            <a:ext cx="6175582" cy="2775617"/>
          </a:xfrm>
        </p:spPr>
        <p:txBody>
          <a:bodyPr lIns="91440" tIns="45720" rIns="91440" bIns="45720" anchor="t"/>
          <a:lstStyle/>
          <a:p>
            <a:pPr lvl="1"/>
            <a:r>
              <a:rPr lang="en-US" sz="2000" dirty="0">
                <a:latin typeface="Arial"/>
                <a:cs typeface="Arial"/>
              </a:rPr>
              <a:t>Be aware of your audio and video settings </a:t>
            </a:r>
            <a:br>
              <a:rPr lang="en-US" sz="2000" dirty="0">
                <a:latin typeface="Arial"/>
                <a:cs typeface="Arial"/>
              </a:rPr>
            </a:br>
            <a:r>
              <a:rPr lang="en-US" sz="2000" dirty="0">
                <a:latin typeface="Arial"/>
                <a:cs typeface="Arial"/>
              </a:rPr>
              <a:t>– </a:t>
            </a:r>
            <a:r>
              <a:rPr lang="en-US" sz="2000" u="sng" dirty="0">
                <a:latin typeface="Arial"/>
                <a:cs typeface="Arial"/>
              </a:rPr>
              <a:t>video is not required to attend</a:t>
            </a:r>
          </a:p>
          <a:p>
            <a:pPr lvl="2"/>
            <a:r>
              <a:rPr lang="en-US" dirty="0"/>
              <a:t>Make sure your microphone is muted when not speaking (Bottom Left Corner)</a:t>
            </a:r>
          </a:p>
          <a:p>
            <a:pPr lvl="2"/>
            <a:r>
              <a:rPr lang="en-US" dirty="0">
                <a:latin typeface="Arial"/>
                <a:cs typeface="Arial"/>
              </a:rPr>
              <a:t>Avoid speaking over other attendees or hosts </a:t>
            </a:r>
          </a:p>
          <a:p>
            <a:pPr lvl="2"/>
            <a:r>
              <a:rPr lang="en-US" dirty="0">
                <a:latin typeface="Arial"/>
                <a:cs typeface="Arial"/>
              </a:rPr>
              <a:t>Make sure you are dressed appropriately with limited distractions around you if using video (Bottom Left Corner)</a:t>
            </a:r>
            <a:endParaRPr lang="en-US" sz="2000" dirty="0">
              <a:latin typeface="Arial"/>
              <a:cs typeface="Arial"/>
            </a:endParaRPr>
          </a:p>
        </p:txBody>
      </p:sp>
      <p:sp>
        <p:nvSpPr>
          <p:cNvPr id="3" name="Title 2">
            <a:extLst>
              <a:ext uri="{FF2B5EF4-FFF2-40B4-BE49-F238E27FC236}">
                <a16:creationId xmlns:a16="http://schemas.microsoft.com/office/drawing/2014/main" id="{947335AD-5694-4761-A03C-908582CA464C}"/>
              </a:ext>
            </a:extLst>
          </p:cNvPr>
          <p:cNvSpPr>
            <a:spLocks noGrp="1"/>
          </p:cNvSpPr>
          <p:nvPr>
            <p:ph type="title"/>
          </p:nvPr>
        </p:nvSpPr>
        <p:spPr/>
        <p:txBody>
          <a:bodyPr/>
          <a:lstStyle/>
          <a:p>
            <a:r>
              <a:rPr lang="en-US"/>
              <a:t>Zoom Etiquette</a:t>
            </a:r>
          </a:p>
        </p:txBody>
      </p:sp>
      <p:pic>
        <p:nvPicPr>
          <p:cNvPr id="9" name="Picture 8">
            <a:extLst>
              <a:ext uri="{FF2B5EF4-FFF2-40B4-BE49-F238E27FC236}">
                <a16:creationId xmlns:a16="http://schemas.microsoft.com/office/drawing/2014/main" id="{5AB3AC23-EDDF-4012-A3AC-9BB9A8F0BFD5}"/>
              </a:ext>
            </a:extLst>
          </p:cNvPr>
          <p:cNvPicPr>
            <a:picLocks noChangeAspect="1"/>
          </p:cNvPicPr>
          <p:nvPr/>
        </p:nvPicPr>
        <p:blipFill>
          <a:blip r:embed="rId3"/>
          <a:stretch>
            <a:fillRect/>
          </a:stretch>
        </p:blipFill>
        <p:spPr>
          <a:xfrm>
            <a:off x="291231" y="4236219"/>
            <a:ext cx="6015180" cy="2256655"/>
          </a:xfrm>
          <a:prstGeom prst="rect">
            <a:avLst/>
          </a:prstGeom>
        </p:spPr>
      </p:pic>
      <p:sp>
        <p:nvSpPr>
          <p:cNvPr id="10" name="Content Placeholder 1">
            <a:extLst>
              <a:ext uri="{FF2B5EF4-FFF2-40B4-BE49-F238E27FC236}">
                <a16:creationId xmlns:a16="http://schemas.microsoft.com/office/drawing/2014/main" id="{AD723823-4F07-4DC8-97C5-651A4D41E74C}"/>
              </a:ext>
            </a:extLst>
          </p:cNvPr>
          <p:cNvSpPr txBox="1">
            <a:spLocks/>
          </p:cNvSpPr>
          <p:nvPr/>
        </p:nvSpPr>
        <p:spPr>
          <a:xfrm>
            <a:off x="5445104" y="2057720"/>
            <a:ext cx="6640216" cy="21761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Use the “Raise Hand” feature to ask a question</a:t>
            </a:r>
            <a:endParaRPr lang="en-US" sz="2000" dirty="0">
              <a:latin typeface="Arial"/>
              <a:cs typeface="Arial"/>
            </a:endParaRPr>
          </a:p>
          <a:p>
            <a:pPr lvl="1"/>
            <a:r>
              <a:rPr lang="en-US" sz="2000" dirty="0">
                <a:latin typeface="Arial"/>
                <a:cs typeface="Arial"/>
              </a:rPr>
              <a:t>You’re welcome to use the chat box for any questions you may have (Bottom Middle) </a:t>
            </a:r>
          </a:p>
          <a:p>
            <a:pPr lvl="2"/>
            <a:r>
              <a:rPr lang="en-US" dirty="0">
                <a:latin typeface="Arial"/>
                <a:cs typeface="Arial"/>
              </a:rPr>
              <a:t>The chat box will be continuously monitored for questions. </a:t>
            </a:r>
            <a:endParaRPr lang="en-US" dirty="0"/>
          </a:p>
          <a:p>
            <a:pPr marL="914400" lvl="2" indent="0">
              <a:buFont typeface="Arial" panose="020B0604020202020204" pitchFamily="34" charset="0"/>
              <a:buNone/>
            </a:pPr>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1986AABC-40AF-48A5-A7B1-B723AF397CCE}"/>
              </a:ext>
            </a:extLst>
          </p:cNvPr>
          <p:cNvPicPr>
            <a:picLocks noChangeAspect="1"/>
          </p:cNvPicPr>
          <p:nvPr/>
        </p:nvPicPr>
        <p:blipFill>
          <a:blip r:embed="rId4"/>
          <a:stretch>
            <a:fillRect/>
          </a:stretch>
        </p:blipFill>
        <p:spPr>
          <a:xfrm>
            <a:off x="6577597" y="4253435"/>
            <a:ext cx="4501391" cy="2255753"/>
          </a:xfrm>
          <a:prstGeom prst="rect">
            <a:avLst/>
          </a:prstGeom>
        </p:spPr>
      </p:pic>
      <p:sp>
        <p:nvSpPr>
          <p:cNvPr id="13" name="Oval 12">
            <a:extLst>
              <a:ext uri="{FF2B5EF4-FFF2-40B4-BE49-F238E27FC236}">
                <a16:creationId xmlns:a16="http://schemas.microsoft.com/office/drawing/2014/main" id="{E8063FD4-455F-4EDF-8748-2775E5198872}"/>
              </a:ext>
            </a:extLst>
          </p:cNvPr>
          <p:cNvSpPr/>
          <p:nvPr/>
        </p:nvSpPr>
        <p:spPr>
          <a:xfrm>
            <a:off x="920299" y="5976046"/>
            <a:ext cx="690225" cy="625332"/>
          </a:xfrm>
          <a:prstGeom prst="ellipse">
            <a:avLst/>
          </a:prstGeom>
          <a:no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0CD4760-10D3-45F2-9DEE-C1D79848659A}"/>
              </a:ext>
            </a:extLst>
          </p:cNvPr>
          <p:cNvSpPr/>
          <p:nvPr/>
        </p:nvSpPr>
        <p:spPr>
          <a:xfrm>
            <a:off x="230074" y="5964247"/>
            <a:ext cx="690225" cy="625332"/>
          </a:xfrm>
          <a:prstGeom prst="ellipse">
            <a:avLst/>
          </a:prstGeom>
          <a:no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6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8C334-19D2-0441-12A0-5461FE71752E}"/>
              </a:ext>
            </a:extLst>
          </p:cNvPr>
          <p:cNvSpPr>
            <a:spLocks noGrp="1"/>
          </p:cNvSpPr>
          <p:nvPr>
            <p:ph type="body" sz="quarter" idx="10"/>
          </p:nvPr>
        </p:nvSpPr>
        <p:spPr/>
        <p:txBody>
          <a:bodyPr/>
          <a:lstStyle/>
          <a:p>
            <a:r>
              <a:rPr lang="en-US" dirty="0"/>
              <a:t>Five Year Action Plan (2023-2027)</a:t>
            </a:r>
          </a:p>
        </p:txBody>
      </p:sp>
    </p:spTree>
    <p:extLst>
      <p:ext uri="{BB962C8B-B14F-4D97-AF65-F5344CB8AC3E}">
        <p14:creationId xmlns:p14="http://schemas.microsoft.com/office/powerpoint/2010/main" val="12402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044B7-C304-42AE-ADD1-2F20B730ABE8}"/>
              </a:ext>
            </a:extLst>
          </p:cNvPr>
          <p:cNvSpPr>
            <a:spLocks noGrp="1"/>
          </p:cNvSpPr>
          <p:nvPr>
            <p:ph idx="1"/>
          </p:nvPr>
        </p:nvSpPr>
        <p:spPr/>
        <p:txBody>
          <a:bodyPr lIns="91440" tIns="45720" rIns="91440" bIns="45720" anchor="t"/>
          <a:lstStyle/>
          <a:p>
            <a:r>
              <a:rPr lang="en-US" sz="2200" dirty="0">
                <a:latin typeface="Arial"/>
                <a:cs typeface="Arial"/>
              </a:rPr>
              <a:t>The Capital Fund Program provides funds to the Montgomery Housing Authority for improvements of units either enhancing the property’s value, prolonging its useful life, or adapting to new uses. </a:t>
            </a:r>
            <a:br>
              <a:rPr lang="en-US" sz="2200" dirty="0"/>
            </a:br>
            <a:endParaRPr lang="en-US" sz="2200" dirty="0"/>
          </a:p>
          <a:p>
            <a:pPr marL="0" indent="0">
              <a:buNone/>
            </a:pPr>
            <a:r>
              <a:rPr lang="en-US" sz="2200" u="sng" dirty="0">
                <a:latin typeface="Arial"/>
                <a:cs typeface="Arial"/>
              </a:rPr>
              <a:t>Completed Projects (CFP Budgets 2019, 2020 and 2021)</a:t>
            </a:r>
            <a:br>
              <a:rPr lang="en-US" sz="2200" u="sng" dirty="0"/>
            </a:br>
            <a:br>
              <a:rPr lang="en-US" sz="2200" u="sng" dirty="0"/>
            </a:br>
            <a:r>
              <a:rPr lang="en-US" sz="2000" b="1" dirty="0">
                <a:solidFill>
                  <a:schemeClr val="accent1">
                    <a:lumMod val="75000"/>
                  </a:schemeClr>
                </a:solidFill>
                <a:latin typeface="Arial"/>
                <a:cs typeface="Arial"/>
              </a:rPr>
              <a:t>Security Camera Instillation:</a:t>
            </a:r>
            <a:r>
              <a:rPr lang="en-US" sz="2000" dirty="0">
                <a:latin typeface="Arial"/>
                <a:cs typeface="Arial"/>
              </a:rPr>
              <a:t> Agency Wide</a:t>
            </a:r>
            <a:br>
              <a:rPr lang="en-US" sz="2000" u="sng" dirty="0">
                <a:latin typeface="Arial"/>
                <a:cs typeface="Arial"/>
              </a:rPr>
            </a:br>
            <a:r>
              <a:rPr lang="en-US" sz="2000" b="1" dirty="0">
                <a:solidFill>
                  <a:schemeClr val="accent1">
                    <a:lumMod val="75000"/>
                  </a:schemeClr>
                </a:solidFill>
                <a:latin typeface="Arial"/>
                <a:cs typeface="Arial"/>
              </a:rPr>
              <a:t>Trash Chute Repair: </a:t>
            </a:r>
            <a:r>
              <a:rPr lang="en-US" sz="2000" dirty="0">
                <a:latin typeface="Arial"/>
                <a:cs typeface="Arial"/>
              </a:rPr>
              <a:t>The Terrace</a:t>
            </a:r>
            <a:br>
              <a:rPr lang="en-US" sz="2000" dirty="0">
                <a:latin typeface="Arial"/>
                <a:cs typeface="Arial"/>
              </a:rPr>
            </a:br>
            <a:r>
              <a:rPr lang="en-US" sz="2000" b="1" dirty="0">
                <a:solidFill>
                  <a:schemeClr val="accent1">
                    <a:lumMod val="75000"/>
                  </a:schemeClr>
                </a:solidFill>
                <a:latin typeface="Arial"/>
                <a:cs typeface="Arial"/>
              </a:rPr>
              <a:t>Pressure Washing: </a:t>
            </a:r>
            <a:r>
              <a:rPr lang="en-US" sz="2000" dirty="0">
                <a:latin typeface="Arial"/>
                <a:cs typeface="Arial"/>
              </a:rPr>
              <a:t>Tulane Gardens, Parks Place </a:t>
            </a:r>
            <a:br>
              <a:rPr lang="en-US" sz="2000" dirty="0"/>
            </a:br>
            <a:r>
              <a:rPr lang="en-US" sz="2000" b="1" dirty="0">
                <a:solidFill>
                  <a:schemeClr val="accent1">
                    <a:lumMod val="75000"/>
                  </a:schemeClr>
                </a:solidFill>
                <a:latin typeface="Arial"/>
                <a:cs typeface="Arial"/>
              </a:rPr>
              <a:t>Bus Duct, Switchboard, &amp; Emergency Power Feed: </a:t>
            </a:r>
            <a:r>
              <a:rPr lang="en-US" sz="2000" dirty="0">
                <a:latin typeface="Arial"/>
                <a:cs typeface="Arial"/>
              </a:rPr>
              <a:t>The Terrace  </a:t>
            </a:r>
            <a:br>
              <a:rPr lang="en-US" sz="2000" dirty="0"/>
            </a:br>
            <a:r>
              <a:rPr lang="en-US" sz="2000" b="1" dirty="0">
                <a:solidFill>
                  <a:schemeClr val="accent1">
                    <a:lumMod val="75000"/>
                  </a:schemeClr>
                </a:solidFill>
                <a:latin typeface="Arial"/>
                <a:cs typeface="Arial"/>
              </a:rPr>
              <a:t>Tree Removal:</a:t>
            </a:r>
            <a:r>
              <a:rPr lang="en-US" sz="2000" dirty="0">
                <a:latin typeface="Arial"/>
                <a:cs typeface="Arial"/>
              </a:rPr>
              <a:t> Paterson Court  </a:t>
            </a:r>
            <a:br>
              <a:rPr lang="en-US" sz="2000" dirty="0">
                <a:latin typeface="Arial"/>
                <a:cs typeface="Arial"/>
              </a:rPr>
            </a:br>
            <a:r>
              <a:rPr lang="en-US" sz="2000" b="1" dirty="0">
                <a:solidFill>
                  <a:schemeClr val="accent1">
                    <a:lumMod val="75000"/>
                  </a:schemeClr>
                </a:solidFill>
                <a:latin typeface="Arial"/>
                <a:cs typeface="Arial"/>
              </a:rPr>
              <a:t>Painting of Exterior Doors, Screen Doors, Columns, &amp; Handrail Surfaces:</a:t>
            </a:r>
            <a:r>
              <a:rPr lang="en-US" sz="2000" b="1" dirty="0">
                <a:latin typeface="Arial"/>
                <a:cs typeface="Arial"/>
              </a:rPr>
              <a:t> </a:t>
            </a:r>
            <a:r>
              <a:rPr lang="en-US" sz="2000" dirty="0">
                <a:latin typeface="Arial"/>
                <a:cs typeface="Arial"/>
              </a:rPr>
              <a:t>Tulane Gardens, Gibbs East, Gibbs West  </a:t>
            </a:r>
            <a:br>
              <a:rPr lang="en-US" sz="2000" dirty="0">
                <a:latin typeface="Arial"/>
                <a:cs typeface="Arial"/>
              </a:rPr>
            </a:br>
            <a:r>
              <a:rPr lang="en-US" sz="2000" b="1" dirty="0">
                <a:solidFill>
                  <a:schemeClr val="accent1">
                    <a:lumMod val="75000"/>
                  </a:schemeClr>
                </a:solidFill>
                <a:latin typeface="Arial"/>
                <a:ea typeface="Calibri" panose="020F0502020204030204" pitchFamily="34" charset="0"/>
                <a:cs typeface="Arial"/>
              </a:rPr>
              <a:t>Repair/ Replace sidewalks, curbs, &amp; secure handrails: </a:t>
            </a:r>
            <a:r>
              <a:rPr lang="en-US" sz="2000" dirty="0">
                <a:latin typeface="Arial"/>
                <a:ea typeface="Calibri" panose="020F0502020204030204" pitchFamily="34" charset="0"/>
                <a:cs typeface="Arial"/>
              </a:rPr>
              <a:t>Tulane</a:t>
            </a:r>
            <a:br>
              <a:rPr lang="en-US" sz="2000" dirty="0">
                <a:latin typeface="Arial"/>
                <a:cs typeface="Arial"/>
              </a:rPr>
            </a:br>
            <a:br>
              <a:rPr lang="en-US" sz="2000" dirty="0"/>
            </a:br>
            <a:br>
              <a:rPr lang="en-US" sz="2000" dirty="0"/>
            </a:br>
            <a:br>
              <a:rPr lang="en-US" sz="2000" dirty="0"/>
            </a:br>
            <a:endParaRPr lang="en-US" sz="2000" dirty="0"/>
          </a:p>
          <a:p>
            <a:pPr marL="0" indent="0">
              <a:buNone/>
            </a:pPr>
            <a:endParaRPr lang="en-US" dirty="0"/>
          </a:p>
        </p:txBody>
      </p:sp>
      <p:sp>
        <p:nvSpPr>
          <p:cNvPr id="3" name="Title 2">
            <a:extLst>
              <a:ext uri="{FF2B5EF4-FFF2-40B4-BE49-F238E27FC236}">
                <a16:creationId xmlns:a16="http://schemas.microsoft.com/office/drawing/2014/main" id="{96D0B0D9-FE5E-427D-B18E-477D3A603957}"/>
              </a:ext>
            </a:extLst>
          </p:cNvPr>
          <p:cNvSpPr>
            <a:spLocks noGrp="1"/>
          </p:cNvSpPr>
          <p:nvPr>
            <p:ph type="title"/>
          </p:nvPr>
        </p:nvSpPr>
        <p:spPr/>
        <p:txBody>
          <a:bodyPr/>
          <a:lstStyle/>
          <a:p>
            <a:r>
              <a:rPr lang="en-US"/>
              <a:t>Capital Fund Budget</a:t>
            </a:r>
          </a:p>
        </p:txBody>
      </p:sp>
    </p:spTree>
    <p:extLst>
      <p:ext uri="{BB962C8B-B14F-4D97-AF65-F5344CB8AC3E}">
        <p14:creationId xmlns:p14="http://schemas.microsoft.com/office/powerpoint/2010/main" val="109553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FF831-28A8-499B-B056-5EF05D7A7F02}"/>
              </a:ext>
            </a:extLst>
          </p:cNvPr>
          <p:cNvSpPr>
            <a:spLocks noGrp="1"/>
          </p:cNvSpPr>
          <p:nvPr>
            <p:ph idx="1"/>
          </p:nvPr>
        </p:nvSpPr>
        <p:spPr>
          <a:xfrm>
            <a:off x="704850" y="1825625"/>
            <a:ext cx="10515600" cy="4351338"/>
          </a:xfrm>
        </p:spPr>
        <p:txBody>
          <a:bodyPr lIns="91440" tIns="45720" rIns="91440" bIns="45720" anchor="t"/>
          <a:lstStyle/>
          <a:p>
            <a:pPr marL="457200" lvl="1" indent="0">
              <a:buNone/>
            </a:pPr>
            <a:r>
              <a:rPr lang="en-US" u="sng" dirty="0">
                <a:latin typeface="Arial"/>
                <a:cs typeface="Arial"/>
              </a:rPr>
              <a:t>Projects in Progress (CFP Budget 2019, 2021 and 2022)</a:t>
            </a:r>
            <a:br>
              <a:rPr lang="en-US" u="sng" dirty="0">
                <a:latin typeface="Arial"/>
                <a:cs typeface="Arial"/>
              </a:rPr>
            </a:br>
            <a:endParaRPr lang="en-US" dirty="0">
              <a:latin typeface="Arial"/>
              <a:cs typeface="Arial"/>
            </a:endParaRPr>
          </a:p>
          <a:p>
            <a:pPr marL="457200" lvl="1" indent="0">
              <a:buNone/>
            </a:pPr>
            <a:r>
              <a:rPr lang="en-US" b="1" dirty="0">
                <a:solidFill>
                  <a:schemeClr val="accent1">
                    <a:lumMod val="75000"/>
                  </a:schemeClr>
                </a:solidFill>
                <a:latin typeface="Arial"/>
                <a:cs typeface="Arial"/>
              </a:rPr>
              <a:t>Remove and Replace Mailboxes: </a:t>
            </a:r>
            <a:r>
              <a:rPr lang="en-US" dirty="0">
                <a:latin typeface="Arial"/>
                <a:cs typeface="Arial"/>
              </a:rPr>
              <a:t>Gibbs East/West</a:t>
            </a:r>
            <a:br>
              <a:rPr lang="en-US" dirty="0">
                <a:latin typeface="Arial"/>
                <a:cs typeface="Arial"/>
              </a:rPr>
            </a:br>
            <a:endParaRPr lang="en-US" u="sng" dirty="0">
              <a:highlight>
                <a:srgbClr val="FFFF00"/>
              </a:highlight>
              <a:latin typeface="Arial"/>
              <a:cs typeface="Arial"/>
            </a:endParaRPr>
          </a:p>
        </p:txBody>
      </p:sp>
      <p:sp>
        <p:nvSpPr>
          <p:cNvPr id="3" name="Title 2">
            <a:extLst>
              <a:ext uri="{FF2B5EF4-FFF2-40B4-BE49-F238E27FC236}">
                <a16:creationId xmlns:a16="http://schemas.microsoft.com/office/drawing/2014/main" id="{FB883858-0E4B-4DD5-A888-64A6491E8A8F}"/>
              </a:ext>
            </a:extLst>
          </p:cNvPr>
          <p:cNvSpPr>
            <a:spLocks noGrp="1"/>
          </p:cNvSpPr>
          <p:nvPr>
            <p:ph type="title"/>
          </p:nvPr>
        </p:nvSpPr>
        <p:spPr>
          <a:xfrm>
            <a:off x="571500" y="365126"/>
            <a:ext cx="10782300" cy="1110384"/>
          </a:xfrm>
        </p:spPr>
        <p:txBody>
          <a:bodyPr lIns="91440" tIns="45720" rIns="91440" bIns="45720" anchor="ctr"/>
          <a:lstStyle/>
          <a:p>
            <a:r>
              <a:rPr lang="en-US" dirty="0">
                <a:latin typeface="Arial"/>
                <a:cs typeface="Arial"/>
              </a:rPr>
              <a:t>Capital Fund Projects In Progress (2021-2022)</a:t>
            </a:r>
          </a:p>
        </p:txBody>
      </p:sp>
    </p:spTree>
    <p:extLst>
      <p:ext uri="{BB962C8B-B14F-4D97-AF65-F5344CB8AC3E}">
        <p14:creationId xmlns:p14="http://schemas.microsoft.com/office/powerpoint/2010/main" val="298124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037C39-9252-41ED-AF8B-8247B2BF59AE}"/>
              </a:ext>
            </a:extLst>
          </p:cNvPr>
          <p:cNvSpPr>
            <a:spLocks noGrp="1"/>
          </p:cNvSpPr>
          <p:nvPr>
            <p:ph type="title"/>
          </p:nvPr>
        </p:nvSpPr>
        <p:spPr>
          <a:xfrm>
            <a:off x="838200" y="384174"/>
            <a:ext cx="10515599" cy="1110384"/>
          </a:xfrm>
        </p:spPr>
        <p:txBody>
          <a:bodyPr/>
          <a:lstStyle/>
          <a:p>
            <a:r>
              <a:rPr lang="en-US" dirty="0"/>
              <a:t>Proposed Capital Fund Budget Items (2023-2027)</a:t>
            </a:r>
          </a:p>
        </p:txBody>
      </p:sp>
      <p:sp>
        <p:nvSpPr>
          <p:cNvPr id="9" name="Content Placeholder 1">
            <a:extLst>
              <a:ext uri="{FF2B5EF4-FFF2-40B4-BE49-F238E27FC236}">
                <a16:creationId xmlns:a16="http://schemas.microsoft.com/office/drawing/2014/main" id="{E224AB54-4998-443A-92D2-CEE23169E5D5}"/>
              </a:ext>
            </a:extLst>
          </p:cNvPr>
          <p:cNvSpPr txBox="1">
            <a:spLocks noGrp="1"/>
          </p:cNvSpPr>
          <p:nvPr>
            <p:ph idx="1"/>
          </p:nvPr>
        </p:nvSpPr>
        <p:spPr>
          <a:xfrm>
            <a:off x="2734146" y="2159230"/>
            <a:ext cx="6257454" cy="3747803"/>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chemeClr val="accent1">
                    <a:lumMod val="75000"/>
                  </a:schemeClr>
                </a:solidFill>
                <a:latin typeface="Arial"/>
                <a:cs typeface="Arial"/>
              </a:rPr>
              <a:t>Parks Place:</a:t>
            </a:r>
            <a:br>
              <a:rPr lang="en-US" b="1" u="sng" dirty="0"/>
            </a:br>
            <a:r>
              <a:rPr lang="en-US" sz="2000" dirty="0">
                <a:solidFill>
                  <a:schemeClr val="tx1">
                    <a:lumMod val="95000"/>
                    <a:lumOff val="5000"/>
                  </a:schemeClr>
                </a:solidFill>
                <a:latin typeface="Arial"/>
                <a:cs typeface="Arial"/>
              </a:rPr>
              <a:t>- Replace Flooring – LVT</a:t>
            </a:r>
            <a:br>
              <a:rPr lang="en-US" sz="2000" dirty="0"/>
            </a:br>
            <a:r>
              <a:rPr lang="en-US" sz="2000" dirty="0">
                <a:solidFill>
                  <a:schemeClr val="tx1">
                    <a:lumMod val="95000"/>
                    <a:lumOff val="5000"/>
                  </a:schemeClr>
                </a:solidFill>
                <a:latin typeface="Arial"/>
                <a:cs typeface="Arial"/>
              </a:rPr>
              <a:t>- Replace HVAC</a:t>
            </a:r>
            <a:br>
              <a:rPr lang="en-US" sz="2000" dirty="0">
                <a:latin typeface="Arial"/>
                <a:cs typeface="Arial"/>
              </a:rPr>
            </a:br>
            <a:r>
              <a:rPr lang="en-US" sz="2000" dirty="0">
                <a:solidFill>
                  <a:schemeClr val="tx1">
                    <a:lumMod val="95000"/>
                    <a:lumOff val="5000"/>
                  </a:schemeClr>
                </a:solidFill>
                <a:latin typeface="Arial"/>
                <a:cs typeface="Arial"/>
              </a:rPr>
              <a:t>- Replace Covers for access panels &amp; electrical boxes</a:t>
            </a:r>
            <a:br>
              <a:rPr lang="en-US" sz="2000" dirty="0"/>
            </a:br>
            <a:r>
              <a:rPr lang="en-US" sz="2000" dirty="0">
                <a:latin typeface="Arial"/>
                <a:cs typeface="Arial"/>
              </a:rPr>
              <a:t>- Parking Lot Development </a:t>
            </a:r>
            <a:endParaRPr lang="en-US" sz="2000" dirty="0"/>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p:txBody>
      </p:sp>
      <p:sp>
        <p:nvSpPr>
          <p:cNvPr id="10" name="Content Placeholder 1">
            <a:extLst>
              <a:ext uri="{FF2B5EF4-FFF2-40B4-BE49-F238E27FC236}">
                <a16:creationId xmlns:a16="http://schemas.microsoft.com/office/drawing/2014/main" id="{F15DC18F-F8A3-46F1-8C36-B663725853AF}"/>
              </a:ext>
            </a:extLst>
          </p:cNvPr>
          <p:cNvSpPr txBox="1">
            <a:spLocks/>
          </p:cNvSpPr>
          <p:nvPr/>
        </p:nvSpPr>
        <p:spPr>
          <a:xfrm>
            <a:off x="357393" y="1527380"/>
            <a:ext cx="5039472" cy="1297489"/>
          </a:xfrm>
          <a:prstGeom prst="rect">
            <a:avLst/>
          </a:prstGeom>
          <a:ln>
            <a:solidFill>
              <a:schemeClr val="bg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82080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037C39-9252-41ED-AF8B-8247B2BF59AE}"/>
              </a:ext>
            </a:extLst>
          </p:cNvPr>
          <p:cNvSpPr>
            <a:spLocks noGrp="1"/>
          </p:cNvSpPr>
          <p:nvPr>
            <p:ph type="title"/>
          </p:nvPr>
        </p:nvSpPr>
        <p:spPr>
          <a:xfrm>
            <a:off x="838200" y="384174"/>
            <a:ext cx="10515599" cy="1110384"/>
          </a:xfrm>
        </p:spPr>
        <p:txBody>
          <a:bodyPr/>
          <a:lstStyle/>
          <a:p>
            <a:r>
              <a:rPr lang="en-US" dirty="0"/>
              <a:t>Proposed Capital Fund Budget Items (2023-2027)</a:t>
            </a:r>
          </a:p>
        </p:txBody>
      </p:sp>
      <p:sp>
        <p:nvSpPr>
          <p:cNvPr id="6" name="Content Placeholder 1">
            <a:extLst>
              <a:ext uri="{FF2B5EF4-FFF2-40B4-BE49-F238E27FC236}">
                <a16:creationId xmlns:a16="http://schemas.microsoft.com/office/drawing/2014/main" id="{EF190CB0-34ED-468F-BBB1-F81052594CFD}"/>
              </a:ext>
            </a:extLst>
          </p:cNvPr>
          <p:cNvSpPr txBox="1">
            <a:spLocks/>
          </p:cNvSpPr>
          <p:nvPr/>
        </p:nvSpPr>
        <p:spPr>
          <a:xfrm>
            <a:off x="4104237" y="1627849"/>
            <a:ext cx="5486400" cy="5153025"/>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u="sng" dirty="0">
                <a:solidFill>
                  <a:schemeClr val="accent1">
                    <a:lumMod val="75000"/>
                  </a:schemeClr>
                </a:solidFill>
                <a:latin typeface="Arial"/>
                <a:cs typeface="Arial"/>
              </a:rPr>
              <a:t>Gibbs East &amp; Gibbs West: </a:t>
            </a:r>
            <a:br>
              <a:rPr lang="en-US" sz="2200" b="1" dirty="0"/>
            </a:br>
            <a:r>
              <a:rPr lang="en-US" sz="2000" dirty="0">
                <a:solidFill>
                  <a:schemeClr val="tx1">
                    <a:lumMod val="95000"/>
                    <a:lumOff val="5000"/>
                  </a:schemeClr>
                </a:solidFill>
                <a:latin typeface="Arial"/>
                <a:cs typeface="Arial"/>
              </a:rPr>
              <a:t>- </a:t>
            </a:r>
            <a:r>
              <a:rPr lang="en-US" sz="2000" dirty="0">
                <a:latin typeface="Arial"/>
                <a:cs typeface="Arial"/>
              </a:rPr>
              <a:t>Playground Installation </a:t>
            </a:r>
            <a:br>
              <a:rPr lang="en-US" sz="2000" dirty="0"/>
            </a:br>
            <a:r>
              <a:rPr lang="en-US" sz="2000" dirty="0">
                <a:latin typeface="Arial"/>
                <a:cs typeface="Arial"/>
              </a:rPr>
              <a:t>- Roofing &amp; Energy Upgrade </a:t>
            </a:r>
            <a:br>
              <a:rPr lang="en-US" sz="2000" dirty="0"/>
            </a:br>
            <a:r>
              <a:rPr lang="en-US" sz="2000" dirty="0">
                <a:latin typeface="Arial"/>
                <a:cs typeface="Arial"/>
              </a:rPr>
              <a:t>- Landscaping/Landscaping Improvements </a:t>
            </a:r>
            <a:br>
              <a:rPr lang="en-US" sz="2000" dirty="0">
                <a:latin typeface="Arial"/>
                <a:cs typeface="Arial"/>
              </a:rPr>
            </a:br>
            <a:r>
              <a:rPr lang="en-US" sz="2000" dirty="0">
                <a:latin typeface="Arial"/>
                <a:cs typeface="Arial"/>
              </a:rPr>
              <a:t>- Replace Flooring – LVT </a:t>
            </a:r>
            <a:br>
              <a:rPr lang="en-US" sz="2000" dirty="0"/>
            </a:br>
            <a:r>
              <a:rPr lang="en-US" sz="2000" dirty="0">
                <a:latin typeface="Arial"/>
                <a:cs typeface="Arial"/>
              </a:rPr>
              <a:t>- Replace Windows</a:t>
            </a:r>
            <a:br>
              <a:rPr lang="en-US" sz="2000" dirty="0"/>
            </a:br>
            <a:r>
              <a:rPr lang="en-US" sz="2000" dirty="0">
                <a:latin typeface="Arial"/>
                <a:cs typeface="Arial"/>
              </a:rPr>
              <a:t>- Tub &amp; Drain Replacement</a:t>
            </a:r>
            <a:br>
              <a:rPr lang="en-US" sz="2000" dirty="0"/>
            </a:br>
            <a:r>
              <a:rPr lang="en-US" sz="2000" dirty="0">
                <a:latin typeface="Arial"/>
                <a:cs typeface="Arial"/>
              </a:rPr>
              <a:t>- Replace Incandescent Lamps</a:t>
            </a:r>
            <a:br>
              <a:rPr lang="en-US" sz="2000" dirty="0"/>
            </a:br>
            <a:r>
              <a:rPr lang="en-US" sz="2000" dirty="0">
                <a:latin typeface="Arial"/>
                <a:cs typeface="Arial"/>
              </a:rPr>
              <a:t>- Replace Pavement</a:t>
            </a:r>
          </a:p>
          <a:p>
            <a:pPr marL="0" indent="0">
              <a:buFont typeface="Arial" panose="020B0604020202020204" pitchFamily="34" charset="0"/>
              <a:buNone/>
            </a:pPr>
            <a:r>
              <a:rPr lang="en-US" sz="2000" dirty="0">
                <a:latin typeface="Arial"/>
                <a:cs typeface="Arial"/>
              </a:rPr>
              <a:t>- Replace Cabinets</a:t>
            </a:r>
            <a:br>
              <a:rPr lang="en-US" sz="2000" dirty="0"/>
            </a:br>
            <a:br>
              <a:rPr lang="en-US" sz="2200" dirty="0"/>
            </a:br>
            <a:endParaRPr lang="en-US" sz="2200" dirty="0"/>
          </a:p>
          <a:p>
            <a:endParaRPr lang="en-US" dirty="0"/>
          </a:p>
        </p:txBody>
      </p:sp>
    </p:spTree>
    <p:extLst>
      <p:ext uri="{BB962C8B-B14F-4D97-AF65-F5344CB8AC3E}">
        <p14:creationId xmlns:p14="http://schemas.microsoft.com/office/powerpoint/2010/main" val="207917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9A422-08E8-4CA3-B371-B9C79E111EC8}"/>
              </a:ext>
            </a:extLst>
          </p:cNvPr>
          <p:cNvSpPr>
            <a:spLocks noGrp="1"/>
          </p:cNvSpPr>
          <p:nvPr>
            <p:ph type="title"/>
          </p:nvPr>
        </p:nvSpPr>
        <p:spPr/>
        <p:txBody>
          <a:bodyPr/>
          <a:lstStyle/>
          <a:p>
            <a:r>
              <a:rPr lang="en-US" dirty="0"/>
              <a:t>Proposed Capital Fund Budget Items (2023-2027)</a:t>
            </a:r>
          </a:p>
        </p:txBody>
      </p:sp>
      <p:sp>
        <p:nvSpPr>
          <p:cNvPr id="7" name="Content Placeholder 1">
            <a:extLst>
              <a:ext uri="{FF2B5EF4-FFF2-40B4-BE49-F238E27FC236}">
                <a16:creationId xmlns:a16="http://schemas.microsoft.com/office/drawing/2014/main" id="{CA9EE947-5EF3-45DE-9E50-1546E5329D1C}"/>
              </a:ext>
            </a:extLst>
          </p:cNvPr>
          <p:cNvSpPr txBox="1">
            <a:spLocks/>
          </p:cNvSpPr>
          <p:nvPr/>
        </p:nvSpPr>
        <p:spPr>
          <a:xfrm>
            <a:off x="3742133" y="1620643"/>
            <a:ext cx="7894695" cy="5153025"/>
          </a:xfrm>
          <a:prstGeom prst="rect">
            <a:avLst/>
          </a:prstGeom>
          <a:ln>
            <a:solidFill>
              <a:schemeClr val="bg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200" b="1" u="sng" dirty="0">
                <a:solidFill>
                  <a:schemeClr val="accent1">
                    <a:lumMod val="75000"/>
                  </a:schemeClr>
                </a:solidFill>
                <a:latin typeface="Arial"/>
                <a:cs typeface="Arial"/>
              </a:rPr>
              <a:t>Victor Tulane Gardens:</a:t>
            </a:r>
            <a:br>
              <a:rPr lang="en-US" sz="2000" dirty="0"/>
            </a:br>
            <a:r>
              <a:rPr lang="en-US" sz="2000" dirty="0">
                <a:latin typeface="Arial"/>
                <a:cs typeface="Arial"/>
              </a:rPr>
              <a:t>- Replace Roofing</a:t>
            </a:r>
            <a:br>
              <a:rPr lang="en-US" sz="2000" dirty="0"/>
            </a:br>
            <a:r>
              <a:rPr lang="en-US" sz="2000" dirty="0">
                <a:latin typeface="Arial"/>
                <a:cs typeface="Arial"/>
              </a:rPr>
              <a:t>- Replace HVAC (102 units)</a:t>
            </a:r>
            <a:br>
              <a:rPr lang="en-US" sz="2000" dirty="0"/>
            </a:br>
            <a:r>
              <a:rPr lang="en-US" sz="2000" dirty="0">
                <a:latin typeface="Arial"/>
                <a:ea typeface="Calibri" panose="020F0502020204030204" pitchFamily="34" charset="0"/>
                <a:cs typeface="Arial"/>
              </a:rPr>
              <a:t>- Replace incandescent lamps with CFL lamps</a:t>
            </a:r>
          </a:p>
          <a:p>
            <a:pPr marL="0" indent="0">
              <a:spcBef>
                <a:spcPts val="0"/>
              </a:spcBef>
              <a:buFont typeface="Arial" panose="020B0604020202020204" pitchFamily="34" charset="0"/>
              <a:buNone/>
            </a:pPr>
            <a:r>
              <a:rPr lang="en-US" sz="2000" dirty="0">
                <a:latin typeface="Arial"/>
                <a:ea typeface="Calibri" panose="020F0502020204030204" pitchFamily="34" charset="0"/>
                <a:cs typeface="Arial"/>
              </a:rPr>
              <a:t>- Install ceiling fans in bedrooms (264 QTY)</a:t>
            </a:r>
          </a:p>
          <a:p>
            <a:pPr marL="0" indent="0">
              <a:buFont typeface="Arial" panose="020B0604020202020204" pitchFamily="34" charset="0"/>
              <a:buNone/>
            </a:pPr>
            <a:endParaRPr lang="en-US" sz="2200" dirty="0"/>
          </a:p>
          <a:p>
            <a:endParaRPr lang="en-US" dirty="0"/>
          </a:p>
        </p:txBody>
      </p:sp>
    </p:spTree>
    <p:extLst>
      <p:ext uri="{BB962C8B-B14F-4D97-AF65-F5344CB8AC3E}">
        <p14:creationId xmlns:p14="http://schemas.microsoft.com/office/powerpoint/2010/main" val="25933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9A422-08E8-4CA3-B371-B9C79E111EC8}"/>
              </a:ext>
            </a:extLst>
          </p:cNvPr>
          <p:cNvSpPr>
            <a:spLocks noGrp="1"/>
          </p:cNvSpPr>
          <p:nvPr>
            <p:ph type="title"/>
          </p:nvPr>
        </p:nvSpPr>
        <p:spPr/>
        <p:txBody>
          <a:bodyPr/>
          <a:lstStyle/>
          <a:p>
            <a:r>
              <a:rPr lang="en-US" dirty="0"/>
              <a:t>Proposed Capital Fund Budget Items (2023-2027)</a:t>
            </a:r>
          </a:p>
        </p:txBody>
      </p:sp>
      <p:sp>
        <p:nvSpPr>
          <p:cNvPr id="5" name="Content Placeholder 1">
            <a:extLst>
              <a:ext uri="{FF2B5EF4-FFF2-40B4-BE49-F238E27FC236}">
                <a16:creationId xmlns:a16="http://schemas.microsoft.com/office/drawing/2014/main" id="{FA2862DB-412D-4504-8E24-BA734B207F8C}"/>
              </a:ext>
            </a:extLst>
          </p:cNvPr>
          <p:cNvSpPr txBox="1">
            <a:spLocks/>
          </p:cNvSpPr>
          <p:nvPr/>
        </p:nvSpPr>
        <p:spPr>
          <a:xfrm>
            <a:off x="4229071" y="1903813"/>
            <a:ext cx="6623985" cy="4350029"/>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b="1" u="sng" dirty="0">
                <a:solidFill>
                  <a:schemeClr val="accent1">
                    <a:lumMod val="75000"/>
                  </a:schemeClr>
                </a:solidFill>
                <a:latin typeface="Arial"/>
                <a:cs typeface="Arial"/>
              </a:rPr>
              <a:t>Paterson Court: </a:t>
            </a:r>
          </a:p>
          <a:p>
            <a:pPr marR="0">
              <a:spcBef>
                <a:spcPts val="0"/>
              </a:spcBef>
              <a:spcAft>
                <a:spcPts val="0"/>
              </a:spcAft>
              <a:buFontTx/>
              <a:buChar char="-"/>
            </a:pPr>
            <a:r>
              <a:rPr lang="en-US" sz="2000" dirty="0">
                <a:ea typeface="Calibri" panose="020F0502020204030204" pitchFamily="34" charset="0"/>
              </a:rPr>
              <a:t>Replace Windows</a:t>
            </a:r>
          </a:p>
          <a:p>
            <a:pPr marR="0">
              <a:spcBef>
                <a:spcPts val="0"/>
              </a:spcBef>
              <a:spcAft>
                <a:spcPts val="0"/>
              </a:spcAft>
              <a:buFontTx/>
              <a:buChar char="-"/>
            </a:pPr>
            <a:endParaRPr lang="en-US" sz="20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r>
              <a:rPr lang="en-US" sz="1400" dirty="0">
                <a:ea typeface="Calibri" panose="020F0502020204030204" pitchFamily="34" charset="0"/>
              </a:rPr>
              <a:t>*Any major repairs/replacements at Paterson Court will be on an as-needed basis due to the fact that the property will soon be removed from MHA’s inventory.  </a:t>
            </a:r>
            <a:endParaRPr lang="en-US" sz="1400" dirty="0">
              <a:effectLst/>
              <a:ea typeface="Calibri" panose="020F0502020204030204" pitchFamily="34" charset="0"/>
            </a:endParaRPr>
          </a:p>
          <a:p>
            <a:pPr marL="0" indent="0">
              <a:buFont typeface="Arial" panose="020B0604020202020204" pitchFamily="34" charset="0"/>
              <a:buNone/>
            </a:pPr>
            <a:endParaRPr lang="en-US" b="1" u="sng" dirty="0">
              <a:solidFill>
                <a:schemeClr val="accent1">
                  <a:lumMod val="75000"/>
                </a:schemeClr>
              </a:solidFill>
            </a:endParaRPr>
          </a:p>
        </p:txBody>
      </p:sp>
    </p:spTree>
    <p:extLst>
      <p:ext uri="{BB962C8B-B14F-4D97-AF65-F5344CB8AC3E}">
        <p14:creationId xmlns:p14="http://schemas.microsoft.com/office/powerpoint/2010/main" val="367452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5BD24A-C33D-49C7-BAE1-46EB9BD0A53C}"/>
              </a:ext>
            </a:extLst>
          </p:cNvPr>
          <p:cNvSpPr>
            <a:spLocks noGrp="1"/>
          </p:cNvSpPr>
          <p:nvPr>
            <p:ph idx="1"/>
          </p:nvPr>
        </p:nvSpPr>
        <p:spPr>
          <a:xfrm>
            <a:off x="3939361" y="2601774"/>
            <a:ext cx="5226409" cy="1654451"/>
          </a:xfrm>
          <a:ln>
            <a:solidFill>
              <a:schemeClr val="bg1"/>
            </a:solidFill>
          </a:ln>
        </p:spPr>
        <p:txBody>
          <a:bodyPr lIns="91440" tIns="45720" rIns="91440" bIns="45720" anchor="t"/>
          <a:lstStyle/>
          <a:p>
            <a:pPr marL="0" indent="0">
              <a:buNone/>
            </a:pPr>
            <a:r>
              <a:rPr lang="en-US" b="1" u="sng" dirty="0">
                <a:solidFill>
                  <a:schemeClr val="accent1">
                    <a:lumMod val="75000"/>
                  </a:schemeClr>
                </a:solidFill>
                <a:latin typeface="Arial"/>
                <a:cs typeface="Arial"/>
              </a:rPr>
              <a:t>The Terrace:</a:t>
            </a:r>
            <a:br>
              <a:rPr lang="en-US" b="1" u="sng" dirty="0"/>
            </a:br>
            <a:r>
              <a:rPr lang="en-US" sz="2000" dirty="0"/>
              <a:t>- </a:t>
            </a:r>
            <a:r>
              <a:rPr lang="en-US" sz="2000" dirty="0">
                <a:latin typeface="Arial"/>
                <a:cs typeface="Arial"/>
              </a:rPr>
              <a:t>Landscaping/Landscaping Improvements</a:t>
            </a:r>
          </a:p>
          <a:p>
            <a:pPr marL="0" indent="0">
              <a:buNone/>
            </a:pPr>
            <a:r>
              <a:rPr lang="en-US" sz="2000" dirty="0">
                <a:latin typeface="Arial"/>
                <a:cs typeface="Arial"/>
              </a:rPr>
              <a:t>- Water pipe replacement </a:t>
            </a:r>
            <a:br>
              <a:rPr lang="en-US" sz="2000" dirty="0">
                <a:solidFill>
                  <a:srgbClr val="6ABF4B"/>
                </a:solidFill>
                <a:latin typeface="Arial"/>
                <a:cs typeface="Arial"/>
              </a:rPr>
            </a:br>
            <a:br>
              <a:rPr lang="en-US" sz="2200" dirty="0">
                <a:solidFill>
                  <a:schemeClr val="tx1">
                    <a:lumMod val="95000"/>
                    <a:lumOff val="5000"/>
                  </a:schemeClr>
                </a:solidFill>
                <a:latin typeface="Arial"/>
                <a:cs typeface="Arial"/>
              </a:rPr>
            </a:br>
            <a:endParaRPr lang="en-US" sz="2200" dirty="0">
              <a:solidFill>
                <a:schemeClr val="tx1">
                  <a:lumMod val="95000"/>
                  <a:lumOff val="5000"/>
                </a:schemeClr>
              </a:solidFill>
              <a:latin typeface="Arial"/>
              <a:cs typeface="Arial"/>
            </a:endParaRPr>
          </a:p>
        </p:txBody>
      </p:sp>
      <p:sp>
        <p:nvSpPr>
          <p:cNvPr id="3" name="Title 2">
            <a:extLst>
              <a:ext uri="{FF2B5EF4-FFF2-40B4-BE49-F238E27FC236}">
                <a16:creationId xmlns:a16="http://schemas.microsoft.com/office/drawing/2014/main" id="{FA89A422-08E8-4CA3-B371-B9C79E111EC8}"/>
              </a:ext>
            </a:extLst>
          </p:cNvPr>
          <p:cNvSpPr>
            <a:spLocks noGrp="1"/>
          </p:cNvSpPr>
          <p:nvPr>
            <p:ph type="title"/>
          </p:nvPr>
        </p:nvSpPr>
        <p:spPr/>
        <p:txBody>
          <a:bodyPr/>
          <a:lstStyle/>
          <a:p>
            <a:r>
              <a:rPr lang="en-US" dirty="0"/>
              <a:t>Proposed Capital Fund Budget Items (2023-2027)</a:t>
            </a:r>
          </a:p>
        </p:txBody>
      </p:sp>
    </p:spTree>
    <p:extLst>
      <p:ext uri="{BB962C8B-B14F-4D97-AF65-F5344CB8AC3E}">
        <p14:creationId xmlns:p14="http://schemas.microsoft.com/office/powerpoint/2010/main" val="405394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037C39-9252-41ED-AF8B-8247B2BF59AE}"/>
              </a:ext>
            </a:extLst>
          </p:cNvPr>
          <p:cNvSpPr>
            <a:spLocks noGrp="1"/>
          </p:cNvSpPr>
          <p:nvPr>
            <p:ph type="title"/>
          </p:nvPr>
        </p:nvSpPr>
        <p:spPr>
          <a:xfrm>
            <a:off x="838200" y="384174"/>
            <a:ext cx="10515599" cy="1110384"/>
          </a:xfrm>
        </p:spPr>
        <p:txBody>
          <a:bodyPr/>
          <a:lstStyle/>
          <a:p>
            <a:r>
              <a:rPr lang="en-US" dirty="0"/>
              <a:t>Proposed Capital Fund Budget Items (2023-2027)</a:t>
            </a:r>
          </a:p>
        </p:txBody>
      </p:sp>
      <p:sp>
        <p:nvSpPr>
          <p:cNvPr id="10" name="Content Placeholder 1">
            <a:extLst>
              <a:ext uri="{FF2B5EF4-FFF2-40B4-BE49-F238E27FC236}">
                <a16:creationId xmlns:a16="http://schemas.microsoft.com/office/drawing/2014/main" id="{F15DC18F-F8A3-46F1-8C36-B663725853AF}"/>
              </a:ext>
            </a:extLst>
          </p:cNvPr>
          <p:cNvSpPr txBox="1">
            <a:spLocks/>
          </p:cNvSpPr>
          <p:nvPr/>
        </p:nvSpPr>
        <p:spPr>
          <a:xfrm>
            <a:off x="3408411" y="1989107"/>
            <a:ext cx="5039472" cy="3725893"/>
          </a:xfrm>
          <a:prstGeom prst="rect">
            <a:avLst/>
          </a:prstGeom>
          <a:ln>
            <a:solidFill>
              <a:schemeClr val="bg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solidFill>
                  <a:schemeClr val="accent1">
                    <a:lumMod val="75000"/>
                  </a:schemeClr>
                </a:solidFill>
                <a:latin typeface="Arial"/>
                <a:cs typeface="Arial"/>
              </a:rPr>
              <a:t>Agency Wide:</a:t>
            </a:r>
            <a:br>
              <a:rPr lang="en-US" b="1" u="sng" dirty="0"/>
            </a:br>
            <a:r>
              <a:rPr lang="en-US" dirty="0"/>
              <a:t>- </a:t>
            </a:r>
            <a:r>
              <a:rPr lang="en-US" sz="2000" dirty="0"/>
              <a:t>Speed Bumps + Signage</a:t>
            </a:r>
            <a:br>
              <a:rPr lang="en-US" sz="2000" dirty="0"/>
            </a:br>
            <a:r>
              <a:rPr lang="en-US" sz="2000" dirty="0"/>
              <a:t>- Resurfacing/ Restriping Parking Lots </a:t>
            </a:r>
            <a:br>
              <a:rPr lang="en-US" sz="2000" dirty="0"/>
            </a:br>
            <a:r>
              <a:rPr lang="en-US" sz="2000" dirty="0"/>
              <a:t>- Curb Painting</a:t>
            </a:r>
          </a:p>
          <a:p>
            <a:pPr>
              <a:buFontTx/>
              <a:buChar char="-"/>
            </a:pPr>
            <a:r>
              <a:rPr lang="en-US" sz="2000" dirty="0">
                <a:latin typeface="Arial"/>
                <a:cs typeface="Arial"/>
              </a:rPr>
              <a:t>Paint and Patch Interior Walls</a:t>
            </a:r>
          </a:p>
          <a:p>
            <a:pPr>
              <a:buFontTx/>
              <a:buChar char="-"/>
            </a:pPr>
            <a:r>
              <a:rPr lang="en-US" sz="2000" dirty="0">
                <a:latin typeface="Arial"/>
                <a:cs typeface="Arial"/>
              </a:rPr>
              <a:t>Replace Interior Doors</a:t>
            </a:r>
            <a:endParaRPr lang="en-US" sz="2000" dirty="0"/>
          </a:p>
          <a:p>
            <a:pPr marL="0" indent="0">
              <a:buNone/>
            </a:pPr>
            <a:r>
              <a:rPr lang="en-US" sz="2000" dirty="0">
                <a:latin typeface="Arial"/>
                <a:cs typeface="Arial"/>
              </a:rPr>
              <a:t>- Lighting Improvements</a:t>
            </a:r>
          </a:p>
          <a:p>
            <a:pPr marL="0" indent="0">
              <a:buNone/>
            </a:pPr>
            <a:r>
              <a:rPr lang="en-US" sz="2000" dirty="0">
                <a:latin typeface="Arial"/>
                <a:cs typeface="Arial"/>
              </a:rPr>
              <a:t>- Tile Work</a:t>
            </a:r>
          </a:p>
          <a:p>
            <a:pPr marL="0" indent="0">
              <a:buNone/>
            </a:pPr>
            <a:r>
              <a:rPr lang="en-US" sz="2000" dirty="0">
                <a:latin typeface="Arial"/>
                <a:cs typeface="Arial"/>
              </a:rPr>
              <a:t>- Install low flow shower heads</a:t>
            </a:r>
            <a:br>
              <a:rPr lang="en-US" sz="2000" dirty="0"/>
            </a:br>
            <a:r>
              <a:rPr lang="en-US" sz="2000" dirty="0"/>
              <a:t>- </a:t>
            </a:r>
            <a:r>
              <a:rPr lang="en-US" sz="2000" dirty="0">
                <a:latin typeface="Arial"/>
                <a:cs typeface="Arial"/>
              </a:rPr>
              <a:t>Install low flow sink aerator</a:t>
            </a:r>
          </a:p>
          <a:p>
            <a:pPr marL="0" indent="0">
              <a:buNone/>
            </a:pPr>
            <a:r>
              <a:rPr lang="en-US" sz="2000" dirty="0">
                <a:latin typeface="Arial"/>
                <a:cs typeface="Arial"/>
              </a:rPr>
              <a:t>- Replace/Install ADA signage</a:t>
            </a:r>
            <a:br>
              <a:rPr lang="en-US" sz="2200" dirty="0">
                <a:solidFill>
                  <a:schemeClr val="tx1">
                    <a:lumMod val="95000"/>
                    <a:lumOff val="5000"/>
                  </a:schemeClr>
                </a:solidFill>
                <a:latin typeface="Arial"/>
                <a:cs typeface="Arial"/>
              </a:rPr>
            </a:br>
            <a:endParaRPr lang="en-US" sz="22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06723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BB9DA-B2A8-8278-D041-6A6FC909AC9A}"/>
              </a:ext>
            </a:extLst>
          </p:cNvPr>
          <p:cNvSpPr>
            <a:spLocks noGrp="1"/>
          </p:cNvSpPr>
          <p:nvPr>
            <p:ph type="body" sz="quarter" idx="10"/>
          </p:nvPr>
        </p:nvSpPr>
        <p:spPr/>
        <p:txBody>
          <a:bodyPr/>
          <a:lstStyle/>
          <a:p>
            <a:r>
              <a:rPr lang="en-US" sz="4000" dirty="0">
                <a:solidFill>
                  <a:srgbClr val="133156"/>
                </a:solidFill>
              </a:rPr>
              <a:t>Next Steps</a:t>
            </a:r>
          </a:p>
          <a:p>
            <a:pPr marL="457200" indent="-457200">
              <a:buFont typeface="Arial" panose="020B0604020202020204" pitchFamily="34" charset="0"/>
              <a:buChar char="•"/>
            </a:pPr>
            <a:r>
              <a:rPr lang="en-US" dirty="0"/>
              <a:t>45-Day Comment Period </a:t>
            </a:r>
          </a:p>
          <a:p>
            <a:pPr marL="914400" lvl="1" indent="-457200">
              <a:buFont typeface="Arial" panose="020B0604020202020204" pitchFamily="34" charset="0"/>
              <a:buChar char="•"/>
            </a:pPr>
            <a:r>
              <a:rPr lang="en-US" dirty="0"/>
              <a:t>August 27</a:t>
            </a:r>
            <a:r>
              <a:rPr lang="en-US" baseline="30000" dirty="0"/>
              <a:t>th</a:t>
            </a:r>
            <a:r>
              <a:rPr lang="en-US" dirty="0"/>
              <a:t>, 2022 – October 11</a:t>
            </a:r>
            <a:r>
              <a:rPr lang="en-US" baseline="30000" dirty="0"/>
              <a:t>th</a:t>
            </a:r>
            <a:r>
              <a:rPr lang="en-US" dirty="0"/>
              <a:t>, 2022</a:t>
            </a:r>
          </a:p>
          <a:p>
            <a:pPr marL="457200" indent="-457200">
              <a:buFont typeface="Arial" panose="020B0604020202020204" pitchFamily="34" charset="0"/>
              <a:buChar char="•"/>
            </a:pPr>
            <a:r>
              <a:rPr lang="en-US" dirty="0"/>
              <a:t>Public Hearing</a:t>
            </a:r>
          </a:p>
          <a:p>
            <a:pPr marL="914400" lvl="1" indent="-457200">
              <a:buFont typeface="Arial" panose="020B0604020202020204" pitchFamily="34" charset="0"/>
              <a:buChar char="•"/>
            </a:pPr>
            <a:r>
              <a:rPr lang="en-US" dirty="0"/>
              <a:t>October 26</a:t>
            </a:r>
            <a:r>
              <a:rPr lang="en-US" baseline="30000" dirty="0"/>
              <a:t>th</a:t>
            </a:r>
            <a:r>
              <a:rPr lang="en-US" dirty="0"/>
              <a:t>, 2022 – 2:00pm (Zoom)</a:t>
            </a:r>
          </a:p>
          <a:p>
            <a:endParaRPr lang="en-US" dirty="0"/>
          </a:p>
        </p:txBody>
      </p:sp>
    </p:spTree>
    <p:extLst>
      <p:ext uri="{BB962C8B-B14F-4D97-AF65-F5344CB8AC3E}">
        <p14:creationId xmlns:p14="http://schemas.microsoft.com/office/powerpoint/2010/main" val="264297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CC9F7E-141E-4039-BE8D-CAD83F004964}"/>
              </a:ext>
            </a:extLst>
          </p:cNvPr>
          <p:cNvSpPr txBox="1">
            <a:spLocks/>
          </p:cNvSpPr>
          <p:nvPr/>
        </p:nvSpPr>
        <p:spPr>
          <a:xfrm>
            <a:off x="2152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1"/>
                </a:solidFill>
              </a:rPr>
              <a:t>PUBLIC REVIEW DOCUMENTS</a:t>
            </a:r>
          </a:p>
        </p:txBody>
      </p:sp>
      <p:sp>
        <p:nvSpPr>
          <p:cNvPr id="5" name="TextBox 4">
            <a:extLst>
              <a:ext uri="{FF2B5EF4-FFF2-40B4-BE49-F238E27FC236}">
                <a16:creationId xmlns:a16="http://schemas.microsoft.com/office/drawing/2014/main" id="{B0C699B1-7814-445F-BA1A-C1A5638639F5}"/>
              </a:ext>
            </a:extLst>
          </p:cNvPr>
          <p:cNvSpPr txBox="1"/>
          <p:nvPr/>
        </p:nvSpPr>
        <p:spPr>
          <a:xfrm>
            <a:off x="1593908" y="1437501"/>
            <a:ext cx="8565159" cy="151220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Draft Annual Agency Plan FYB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Capital Fund Five Year Action Plan (FYB 2023-2027)</a:t>
            </a:r>
          </a:p>
        </p:txBody>
      </p:sp>
    </p:spTree>
    <p:extLst>
      <p:ext uri="{BB962C8B-B14F-4D97-AF65-F5344CB8AC3E}">
        <p14:creationId xmlns:p14="http://schemas.microsoft.com/office/powerpoint/2010/main" val="305701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403D-DE50-6440-83AD-449C3256A00E}"/>
              </a:ext>
            </a:extLst>
          </p:cNvPr>
          <p:cNvSpPr>
            <a:spLocks noGrp="1"/>
          </p:cNvSpPr>
          <p:nvPr>
            <p:ph type="ctrTitle"/>
          </p:nvPr>
        </p:nvSpPr>
        <p:spPr>
          <a:xfrm>
            <a:off x="3491005" y="2058014"/>
            <a:ext cx="9231607" cy="2452110"/>
          </a:xfrm>
        </p:spPr>
        <p:txBody>
          <a:bodyPr/>
          <a:lstStyle/>
          <a:p>
            <a:r>
              <a:rPr lang="en-US" sz="4500" dirty="0"/>
              <a:t>Questions &amp; Comments?</a:t>
            </a:r>
          </a:p>
        </p:txBody>
      </p:sp>
    </p:spTree>
    <p:extLst>
      <p:ext uri="{BB962C8B-B14F-4D97-AF65-F5344CB8AC3E}">
        <p14:creationId xmlns:p14="http://schemas.microsoft.com/office/powerpoint/2010/main" val="370300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25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929A1A-FB5F-43FF-88AB-8C36279F6A66}"/>
              </a:ext>
            </a:extLst>
          </p:cNvPr>
          <p:cNvSpPr txBox="1"/>
          <p:nvPr/>
        </p:nvSpPr>
        <p:spPr>
          <a:xfrm>
            <a:off x="1904301" y="251562"/>
            <a:ext cx="7516536" cy="830997"/>
          </a:xfrm>
          <a:prstGeom prst="rect">
            <a:avLst/>
          </a:prstGeom>
          <a:noFill/>
        </p:spPr>
        <p:txBody>
          <a:bodyPr wrap="square">
            <a:spAutoFit/>
          </a:bodyPr>
          <a:lstStyle/>
          <a:p>
            <a:r>
              <a:rPr lang="en-US" sz="4800" b="1">
                <a:solidFill>
                  <a:schemeClr val="bg1"/>
                </a:solidFill>
              </a:rPr>
              <a:t>PRESENTATION TO INCLUDE:</a:t>
            </a:r>
          </a:p>
        </p:txBody>
      </p:sp>
      <p:sp>
        <p:nvSpPr>
          <p:cNvPr id="7" name="Content Placeholder 2">
            <a:extLst>
              <a:ext uri="{FF2B5EF4-FFF2-40B4-BE49-F238E27FC236}">
                <a16:creationId xmlns:a16="http://schemas.microsoft.com/office/drawing/2014/main" id="{BA9E0A15-120F-4370-A421-45547C8EF67F}"/>
              </a:ext>
            </a:extLst>
          </p:cNvPr>
          <p:cNvSpPr>
            <a:spLocks noGrp="1"/>
          </p:cNvSpPr>
          <p:nvPr>
            <p:ph type="body" sz="quarter" idx="10"/>
          </p:nvPr>
        </p:nvSpPr>
        <p:spPr>
          <a:xfrm>
            <a:off x="731838" y="1871663"/>
            <a:ext cx="8620125" cy="3933519"/>
          </a:xfrm>
        </p:spPr>
        <p:txBody>
          <a:bodyPr lIns="91440" tIns="45720" rIns="91440" bIns="45720" anchor="ctr"/>
          <a:lstStyle/>
          <a:p>
            <a:pPr lvl="0" fontAlgn="base">
              <a:lnSpc>
                <a:spcPct val="100000"/>
              </a:lnSpc>
              <a:spcBef>
                <a:spcPct val="20000"/>
              </a:spcBef>
              <a:spcAft>
                <a:spcPct val="0"/>
              </a:spcAft>
            </a:pPr>
            <a:endParaRPr lang="en-US" sz="1600" b="1" kern="0" dirty="0">
              <a:latin typeface="Arial MT"/>
            </a:endParaRPr>
          </a:p>
          <a:p>
            <a:pPr lvl="0" fontAlgn="base">
              <a:lnSpc>
                <a:spcPct val="100000"/>
              </a:lnSpc>
              <a:spcBef>
                <a:spcPct val="20000"/>
              </a:spcBef>
              <a:spcAft>
                <a:spcPct val="0"/>
              </a:spcAft>
            </a:pPr>
            <a:r>
              <a:rPr lang="en-US" sz="2000" b="1" kern="0" dirty="0">
                <a:latin typeface="Arial MT"/>
              </a:rPr>
              <a:t>Overview of the Annual Agency Plan and Capital Action Plan</a:t>
            </a:r>
          </a:p>
          <a:p>
            <a:pPr marL="285750" lvl="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Plan Format (Form HUD 50075-ST)</a:t>
            </a:r>
          </a:p>
          <a:p>
            <a:pPr marL="285750" lvl="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Real Estate and Community Development Updates</a:t>
            </a:r>
            <a:endParaRPr lang="en-US" sz="1600" kern="0" dirty="0">
              <a:latin typeface="Arial MT"/>
              <a:cs typeface="Arial"/>
            </a:endParaRPr>
          </a:p>
          <a:p>
            <a:pPr marL="285750" lvl="0" indent="-285750">
              <a:lnSpc>
                <a:spcPct val="100000"/>
              </a:lnSpc>
              <a:spcBef>
                <a:spcPct val="20000"/>
              </a:spcBef>
              <a:spcAft>
                <a:spcPct val="0"/>
              </a:spcAft>
              <a:buFont typeface="Arial" panose="020B0604020202020204" pitchFamily="34" charset="0"/>
              <a:buChar char="•"/>
            </a:pPr>
            <a:r>
              <a:rPr lang="en-US" sz="1600" b="1" kern="0" dirty="0">
                <a:latin typeface="Arial MT"/>
                <a:cs typeface="Arial"/>
              </a:rPr>
              <a:t>Public Safety Updates</a:t>
            </a:r>
          </a:p>
          <a:p>
            <a:pPr marL="285750" lvl="0" indent="-285750">
              <a:lnSpc>
                <a:spcPct val="100000"/>
              </a:lnSpc>
              <a:spcBef>
                <a:spcPct val="20000"/>
              </a:spcBef>
              <a:spcAft>
                <a:spcPct val="0"/>
              </a:spcAft>
              <a:buFont typeface="Arial" panose="020B0604020202020204" pitchFamily="34" charset="0"/>
              <a:buChar char="•"/>
            </a:pPr>
            <a:r>
              <a:rPr lang="en-US" sz="1600" kern="0" dirty="0">
                <a:latin typeface="Arial MT"/>
                <a:cs typeface="Arial"/>
              </a:rPr>
              <a:t>Project-Based Voucher (PBV) Program Updates</a:t>
            </a:r>
          </a:p>
          <a:p>
            <a:pPr marL="285750" lvl="0" indent="-285750">
              <a:lnSpc>
                <a:spcPct val="100000"/>
              </a:lnSpc>
              <a:spcBef>
                <a:spcPct val="20000"/>
              </a:spcBef>
              <a:spcAft>
                <a:spcPct val="0"/>
              </a:spcAft>
              <a:buFont typeface="Arial" panose="020B0604020202020204" pitchFamily="34" charset="0"/>
              <a:buChar char="•"/>
            </a:pPr>
            <a:r>
              <a:rPr lang="en-US" sz="1600" b="1" kern="0" dirty="0">
                <a:latin typeface="Arial MT"/>
                <a:cs typeface="Arial"/>
              </a:rPr>
              <a:t>Resident Services (FSS) Updates</a:t>
            </a:r>
            <a:endParaRPr lang="en-US" sz="1600" b="1" kern="0" dirty="0">
              <a:latin typeface="Arial MT"/>
            </a:endParaRPr>
          </a:p>
          <a:p>
            <a:pPr marL="285750" lvl="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Capital Fund Program Five Year Action Plan</a:t>
            </a:r>
          </a:p>
          <a:p>
            <a:pPr marL="0" lvl="0" indent="0" fontAlgn="base">
              <a:lnSpc>
                <a:spcPct val="100000"/>
              </a:lnSpc>
              <a:spcBef>
                <a:spcPct val="20000"/>
              </a:spcBef>
              <a:spcAft>
                <a:spcPct val="0"/>
              </a:spcAft>
              <a:buNone/>
            </a:pPr>
            <a:endParaRPr lang="en-US" sz="1600" b="1" kern="0" dirty="0">
              <a:latin typeface="Arial MT"/>
            </a:endParaRPr>
          </a:p>
          <a:p>
            <a:pPr marL="285750" lvl="0" indent="-285750" fontAlgn="base">
              <a:lnSpc>
                <a:spcPct val="100000"/>
              </a:lnSpc>
              <a:spcBef>
                <a:spcPct val="20000"/>
              </a:spcBef>
              <a:spcAft>
                <a:spcPct val="0"/>
              </a:spcAft>
            </a:pPr>
            <a:r>
              <a:rPr lang="en-US" sz="2000" b="1" kern="0" dirty="0">
                <a:latin typeface="Arial MT"/>
              </a:rPr>
              <a:t>Next Steps</a:t>
            </a:r>
          </a:p>
          <a:p>
            <a:pPr marL="28575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Public Review/Comment Period</a:t>
            </a:r>
          </a:p>
          <a:p>
            <a:pPr marL="285750" lvl="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Public Hearing</a:t>
            </a:r>
          </a:p>
          <a:p>
            <a:pPr marL="285750" indent="-285750" fontAlgn="base">
              <a:lnSpc>
                <a:spcPct val="100000"/>
              </a:lnSpc>
              <a:spcBef>
                <a:spcPct val="20000"/>
              </a:spcBef>
              <a:spcAft>
                <a:spcPct val="0"/>
              </a:spcAft>
              <a:buFont typeface="Arial" panose="020B0604020202020204" pitchFamily="34" charset="0"/>
              <a:buChar char="•"/>
            </a:pPr>
            <a:r>
              <a:rPr lang="en-US" sz="1600" b="1" kern="0" dirty="0">
                <a:latin typeface="Arial MT"/>
              </a:rPr>
              <a:t>Presentation to the Board of Commissioners</a:t>
            </a:r>
          </a:p>
          <a:p>
            <a:pPr marL="0" lvl="0" indent="0" fontAlgn="base">
              <a:lnSpc>
                <a:spcPct val="100000"/>
              </a:lnSpc>
              <a:spcBef>
                <a:spcPct val="20000"/>
              </a:spcBef>
              <a:spcAft>
                <a:spcPct val="0"/>
              </a:spcAft>
              <a:buNone/>
            </a:pPr>
            <a:r>
              <a:rPr lang="en-US" sz="1600" b="1" kern="0" dirty="0">
                <a:solidFill>
                  <a:srgbClr val="000000"/>
                </a:solidFill>
                <a:latin typeface="Arial MT"/>
                <a:cs typeface="Arial"/>
              </a:rPr>
              <a:t>	</a:t>
            </a:r>
          </a:p>
        </p:txBody>
      </p:sp>
    </p:spTree>
    <p:extLst>
      <p:ext uri="{BB962C8B-B14F-4D97-AF65-F5344CB8AC3E}">
        <p14:creationId xmlns:p14="http://schemas.microsoft.com/office/powerpoint/2010/main" val="87380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78EDE-904A-4FF7-8317-84EA0C10B6A9}"/>
              </a:ext>
            </a:extLst>
          </p:cNvPr>
          <p:cNvSpPr>
            <a:spLocks noGrp="1"/>
          </p:cNvSpPr>
          <p:nvPr>
            <p:ph type="body" sz="quarter" idx="10"/>
          </p:nvPr>
        </p:nvSpPr>
        <p:spPr>
          <a:xfrm>
            <a:off x="1436395" y="1312105"/>
            <a:ext cx="8620125" cy="3113088"/>
          </a:xfrm>
        </p:spPr>
        <p:txBody>
          <a:bodyPr lIns="91440" tIns="45720" rIns="91440" bIns="45720" anchor="ctr"/>
          <a:lstStyle/>
          <a:p>
            <a:pPr marL="228600" indent="-228600" fontAlgn="base">
              <a:lnSpc>
                <a:spcPct val="100000"/>
              </a:lnSpc>
              <a:spcBef>
                <a:spcPct val="20000"/>
              </a:spcBef>
              <a:spcAft>
                <a:spcPct val="0"/>
              </a:spcAft>
              <a:buFont typeface="Arial" panose="020B0604020202020204" pitchFamily="34" charset="0"/>
              <a:buChar char="•"/>
              <a:defRPr/>
            </a:pPr>
            <a:r>
              <a:rPr lang="en-US" sz="1600" b="0" kern="0" dirty="0">
                <a:solidFill>
                  <a:srgbClr val="000000"/>
                </a:solidFill>
                <a:latin typeface="Arial MT"/>
                <a:cs typeface="+mn-cs"/>
              </a:rPr>
              <a:t>Public Housing Authority  (PHA)</a:t>
            </a:r>
            <a:endParaRPr lang="en-US" dirty="0"/>
          </a:p>
          <a:p>
            <a:pPr marL="228600" indent="-228600">
              <a:lnSpc>
                <a:spcPct val="100000"/>
              </a:lnSpc>
              <a:spcBef>
                <a:spcPct val="20000"/>
              </a:spcBef>
              <a:spcAft>
                <a:spcPct val="0"/>
              </a:spcAft>
              <a:buFont typeface="Arial" panose="020B0604020202020204" pitchFamily="34" charset="0"/>
              <a:buChar char="•"/>
              <a:defRPr/>
            </a:pPr>
            <a:endParaRPr lang="en-US" sz="1600" b="0" kern="0" dirty="0">
              <a:solidFill>
                <a:srgbClr val="000000"/>
              </a:solidFill>
              <a:latin typeface="Arial MT"/>
              <a:cs typeface="+mn-cs"/>
            </a:endParaRPr>
          </a:p>
          <a:p>
            <a:pPr marL="228600" indent="-228600">
              <a:lnSpc>
                <a:spcPct val="100000"/>
              </a:lnSpc>
              <a:spcBef>
                <a:spcPct val="20000"/>
              </a:spcBef>
              <a:spcAft>
                <a:spcPct val="0"/>
              </a:spcAft>
              <a:buFont typeface="Arial" panose="020B0604020202020204" pitchFamily="34" charset="0"/>
              <a:buChar char="•"/>
              <a:defRPr/>
            </a:pPr>
            <a:r>
              <a:rPr lang="en-US" sz="1600" b="0" kern="0" dirty="0">
                <a:solidFill>
                  <a:srgbClr val="000000"/>
                </a:solidFill>
                <a:latin typeface="Arial MT"/>
                <a:cs typeface="+mn-cs"/>
              </a:rPr>
              <a:t>The</a:t>
            </a:r>
            <a:r>
              <a:rPr kumimoji="0" lang="en-US" sz="1600" b="0" i="0" u="none" strike="noStrike" kern="0" cap="none" spc="0" normalizeH="0" baseline="0" noProof="0" dirty="0">
                <a:ln>
                  <a:noFill/>
                </a:ln>
                <a:solidFill>
                  <a:srgbClr val="000000"/>
                </a:solidFill>
                <a:effectLst/>
                <a:uLnTx/>
                <a:uFillTx/>
                <a:latin typeface="Arial MT"/>
                <a:ea typeface="+mn-ea"/>
                <a:cs typeface="+mn-cs"/>
              </a:rPr>
              <a:t> Annual and 5-Year Plans will outline the Agency’s policies, programs, services, and strategies it intends to operate and adding the fiscal year of 2023.</a:t>
            </a:r>
            <a:endParaRPr lang="en-US" dirty="0">
              <a:cs typeface="Arial"/>
            </a:endParaRPr>
          </a:p>
          <a:p>
            <a:pPr marR="0" lvl="0" defTabSz="914400" rtl="0" eaLnBrk="1" fontAlgn="base" latinLnBrk="0" hangingPunct="1">
              <a:lnSpc>
                <a:spcPct val="100000"/>
              </a:lnSpc>
              <a:spcBef>
                <a:spcPct val="20000"/>
              </a:spcBef>
              <a:spcAft>
                <a:spcPct val="0"/>
              </a:spcAft>
              <a:buClrTx/>
              <a:buSzTx/>
              <a:tabLst/>
              <a:defRPr/>
            </a:pPr>
            <a:endParaRPr kumimoji="0" lang="en-US" sz="1600" b="0" i="0" u="none" strike="noStrike" kern="0" cap="none" spc="0" normalizeH="0" baseline="0" noProof="0" dirty="0">
              <a:ln>
                <a:noFill/>
              </a:ln>
              <a:solidFill>
                <a:srgbClr val="000000"/>
              </a:solidFill>
              <a:effectLst/>
              <a:uLnTx/>
              <a:uFillTx/>
              <a:latin typeface="Arial MT"/>
              <a:ea typeface="+mn-ea"/>
              <a:cs typeface="+mn-cs"/>
            </a:endParaRPr>
          </a:p>
          <a:p>
            <a:pPr marL="228600" marR="0" lvl="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MT"/>
                <a:ea typeface="+mn-ea"/>
                <a:cs typeface="+mn-cs"/>
              </a:rPr>
              <a:t>The Capital Action Plan describes strategic priorities, capital improvements, and redevelopment activities.</a:t>
            </a:r>
            <a:endParaRPr lang="en-US" sz="1600" b="0" i="0" u="none" strike="noStrike" kern="0" cap="none" spc="0" normalizeH="0" baseline="0" noProof="0" dirty="0">
              <a:ln>
                <a:noFill/>
              </a:ln>
              <a:solidFill>
                <a:srgbClr val="000000"/>
              </a:solidFill>
              <a:effectLst/>
              <a:uLnTx/>
              <a:uFillTx/>
              <a:latin typeface="Arial M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600" b="0" i="0" u="none" strike="noStrike" kern="0" cap="none" spc="0" normalizeH="0" baseline="0" noProof="0" dirty="0">
              <a:ln>
                <a:noFill/>
              </a:ln>
              <a:solidFill>
                <a:srgbClr val="000000"/>
              </a:solidFill>
              <a:effectLst/>
              <a:uLnTx/>
              <a:uFillTx/>
              <a:latin typeface="Arial MT"/>
              <a:ea typeface="+mn-ea"/>
              <a:cs typeface="+mn-cs"/>
            </a:endParaRPr>
          </a:p>
          <a:p>
            <a:pPr marL="228600" indent="-228600" fontAlgn="base">
              <a:lnSpc>
                <a:spcPct val="100000"/>
              </a:lnSpc>
              <a:spcBef>
                <a:spcPct val="20000"/>
              </a:spcBef>
              <a:spcAft>
                <a:spcPct val="0"/>
              </a:spcAft>
              <a:buFont typeface="Arial" panose="020B0604020202020204" pitchFamily="34" charset="0"/>
              <a:buChar char="•"/>
              <a:defRPr/>
            </a:pPr>
            <a:r>
              <a:rPr kumimoji="0" lang="en-US" sz="1600" b="0" i="0" u="none" strike="noStrike" kern="0" cap="none" spc="0" normalizeH="0" baseline="0" noProof="0" dirty="0">
                <a:ln>
                  <a:noFill/>
                </a:ln>
                <a:solidFill>
                  <a:srgbClr val="000000"/>
                </a:solidFill>
                <a:effectLst/>
                <a:uLnTx/>
                <a:uFillTx/>
                <a:latin typeface="Arial MT"/>
                <a:ea typeface="+mn-ea"/>
                <a:cs typeface="+mn-cs"/>
              </a:rPr>
              <a:t>Categorized as a standard PHA, MHA will submit the Annual Plan using Form HUD</a:t>
            </a:r>
            <a:r>
              <a:rPr lang="en-US" sz="1600" b="0" kern="0" dirty="0">
                <a:solidFill>
                  <a:srgbClr val="000000"/>
                </a:solidFill>
                <a:latin typeface="Arial MT"/>
                <a:cs typeface="+mn-cs"/>
              </a:rPr>
              <a:t> </a:t>
            </a:r>
            <a:r>
              <a:rPr kumimoji="0" lang="en-US" sz="1600" b="0" i="0" u="none" strike="noStrike" kern="0" cap="none" spc="0" normalizeH="0" baseline="0" noProof="0" dirty="0">
                <a:ln>
                  <a:noFill/>
                </a:ln>
                <a:solidFill>
                  <a:srgbClr val="000000"/>
                </a:solidFill>
                <a:effectLst/>
                <a:uLnTx/>
                <a:uFillTx/>
                <a:latin typeface="Arial MT"/>
                <a:ea typeface="+mn-ea"/>
                <a:cs typeface="+mn-cs"/>
              </a:rPr>
              <a:t> 50075-ST (standard template).</a:t>
            </a:r>
            <a:endParaRPr lang="en-US" sz="1600" b="0" i="0" u="none" strike="noStrike" kern="0" cap="none" spc="0" normalizeH="0" baseline="0" noProof="0" dirty="0">
              <a:ln>
                <a:noFill/>
              </a:ln>
              <a:solidFill>
                <a:srgbClr val="000000"/>
              </a:solidFill>
              <a:effectLst/>
              <a:uLnTx/>
              <a:uFillTx/>
              <a:latin typeface="Arial MT"/>
              <a:cs typeface="+mn-cs"/>
            </a:endParaRPr>
          </a:p>
          <a:p>
            <a:endParaRPr lang="en-US" dirty="0"/>
          </a:p>
        </p:txBody>
      </p:sp>
      <p:sp>
        <p:nvSpPr>
          <p:cNvPr id="4" name="TextBox 3">
            <a:extLst>
              <a:ext uri="{FF2B5EF4-FFF2-40B4-BE49-F238E27FC236}">
                <a16:creationId xmlns:a16="http://schemas.microsoft.com/office/drawing/2014/main" id="{D3AD732F-7D23-470D-B9CB-92A60E2FF39B}"/>
              </a:ext>
            </a:extLst>
          </p:cNvPr>
          <p:cNvSpPr txBox="1"/>
          <p:nvPr/>
        </p:nvSpPr>
        <p:spPr>
          <a:xfrm>
            <a:off x="2562836" y="100560"/>
            <a:ext cx="6367244" cy="830997"/>
          </a:xfrm>
          <a:prstGeom prst="rect">
            <a:avLst/>
          </a:prstGeom>
          <a:noFill/>
        </p:spPr>
        <p:txBody>
          <a:bodyPr wrap="square">
            <a:spAutoFit/>
          </a:bodyPr>
          <a:lstStyle/>
          <a:p>
            <a:r>
              <a:rPr lang="en-US" sz="4800" b="1"/>
              <a:t>What is the PHA Plan?</a:t>
            </a:r>
            <a:endParaRPr lang="en-US" sz="4800"/>
          </a:p>
        </p:txBody>
      </p:sp>
    </p:spTree>
    <p:extLst>
      <p:ext uri="{BB962C8B-B14F-4D97-AF65-F5344CB8AC3E}">
        <p14:creationId xmlns:p14="http://schemas.microsoft.com/office/powerpoint/2010/main" val="108766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ABE51-A253-4C8C-BEA1-2FF9AEA580E3}"/>
              </a:ext>
            </a:extLst>
          </p:cNvPr>
          <p:cNvSpPr>
            <a:spLocks noGrp="1"/>
          </p:cNvSpPr>
          <p:nvPr>
            <p:ph idx="1"/>
          </p:nvPr>
        </p:nvSpPr>
        <p:spPr/>
        <p:txBody>
          <a:bodyPr/>
          <a:lstStyle/>
          <a:p>
            <a:pPr marL="342900" lvl="0" indent="-342900" fontAlgn="base">
              <a:lnSpc>
                <a:spcPct val="100000"/>
              </a:lnSpc>
              <a:spcBef>
                <a:spcPct val="20000"/>
              </a:spcBef>
              <a:spcAft>
                <a:spcPct val="0"/>
              </a:spcAft>
              <a:buNone/>
            </a:pPr>
            <a:r>
              <a:rPr lang="en-US" sz="2400" b="1" kern="0">
                <a:solidFill>
                  <a:srgbClr val="000000"/>
                </a:solidFill>
                <a:latin typeface="Arial MT"/>
              </a:rPr>
              <a:t>Certification Forms…</a:t>
            </a:r>
          </a:p>
          <a:p>
            <a:pPr marL="342900" lvl="0" indent="-342900" fontAlgn="base">
              <a:lnSpc>
                <a:spcPct val="100000"/>
              </a:lnSpc>
              <a:spcBef>
                <a:spcPct val="20000"/>
              </a:spcBef>
              <a:spcAft>
                <a:spcPct val="0"/>
              </a:spcAft>
              <a:buNone/>
            </a:pPr>
            <a:endParaRPr lang="en-US" sz="1800" kern="0">
              <a:solidFill>
                <a:srgbClr val="000000"/>
              </a:solidFill>
              <a:latin typeface="Arial MT"/>
            </a:endParaRPr>
          </a:p>
          <a:p>
            <a:pPr fontAlgn="base">
              <a:lnSpc>
                <a:spcPct val="100000"/>
              </a:lnSpc>
              <a:spcBef>
                <a:spcPct val="20000"/>
              </a:spcBef>
              <a:spcAft>
                <a:spcPct val="0"/>
              </a:spcAft>
            </a:pPr>
            <a:r>
              <a:rPr lang="en-US" sz="1800" kern="0">
                <a:solidFill>
                  <a:srgbClr val="000000"/>
                </a:solidFill>
                <a:latin typeface="Arial MT"/>
              </a:rPr>
              <a:t>HUD form 50075-ST – Annual PHA Plan</a:t>
            </a:r>
          </a:p>
          <a:p>
            <a:pPr marL="342900" lvl="0" indent="-342900" fontAlgn="base">
              <a:lnSpc>
                <a:spcPct val="100000"/>
              </a:lnSpc>
              <a:spcBef>
                <a:spcPct val="20000"/>
              </a:spcBef>
              <a:spcAft>
                <a:spcPct val="0"/>
              </a:spcAft>
              <a:buNone/>
            </a:pPr>
            <a:endParaRPr lang="en-US" sz="1800" kern="0">
              <a:solidFill>
                <a:srgbClr val="000000"/>
              </a:solidFill>
              <a:latin typeface="Arial MT"/>
            </a:endParaRPr>
          </a:p>
          <a:p>
            <a:pPr fontAlgn="base">
              <a:lnSpc>
                <a:spcPct val="100000"/>
              </a:lnSpc>
              <a:spcBef>
                <a:spcPct val="20000"/>
              </a:spcBef>
              <a:spcAft>
                <a:spcPct val="0"/>
              </a:spcAft>
            </a:pPr>
            <a:r>
              <a:rPr lang="en-US" sz="1800" kern="0">
                <a:solidFill>
                  <a:srgbClr val="000000"/>
                </a:solidFill>
                <a:latin typeface="Arial MT"/>
              </a:rPr>
              <a:t>HUD 50077-ST-HCVP-HP – Certifications of Compliance with the PHA Plans and related Regulations</a:t>
            </a:r>
          </a:p>
          <a:p>
            <a:pPr marL="342900" lvl="0" indent="-342900" fontAlgn="base">
              <a:lnSpc>
                <a:spcPct val="100000"/>
              </a:lnSpc>
              <a:spcBef>
                <a:spcPct val="20000"/>
              </a:spcBef>
              <a:spcAft>
                <a:spcPct val="0"/>
              </a:spcAft>
              <a:buNone/>
            </a:pPr>
            <a:endParaRPr lang="en-US" sz="1800" kern="0">
              <a:solidFill>
                <a:srgbClr val="000000"/>
              </a:solidFill>
              <a:latin typeface="Arial MT"/>
            </a:endParaRPr>
          </a:p>
          <a:p>
            <a:pPr fontAlgn="base">
              <a:lnSpc>
                <a:spcPct val="100000"/>
              </a:lnSpc>
              <a:spcBef>
                <a:spcPct val="20000"/>
              </a:spcBef>
              <a:spcAft>
                <a:spcPct val="0"/>
              </a:spcAft>
            </a:pPr>
            <a:r>
              <a:rPr lang="en-US" sz="1800" kern="0">
                <a:solidFill>
                  <a:srgbClr val="000000"/>
                </a:solidFill>
                <a:latin typeface="Arial MT"/>
              </a:rPr>
              <a:t>Form HUD 50077-SL – a certification  by a State or Local official of the Annual PHA Plan’s consistency with the City’s Consolidated Plan including the Analysis of Impediments to Fair Housing Choice (AI)</a:t>
            </a:r>
          </a:p>
          <a:p>
            <a:pPr marL="342900" lvl="0" indent="-342900" fontAlgn="base">
              <a:lnSpc>
                <a:spcPct val="100000"/>
              </a:lnSpc>
              <a:spcBef>
                <a:spcPct val="20000"/>
              </a:spcBef>
              <a:spcAft>
                <a:spcPct val="0"/>
              </a:spcAft>
              <a:buNone/>
            </a:pPr>
            <a:endParaRPr lang="en-US" sz="1800" kern="0">
              <a:solidFill>
                <a:srgbClr val="000000"/>
              </a:solidFill>
              <a:latin typeface="Arial MT"/>
            </a:endParaRPr>
          </a:p>
          <a:p>
            <a:pPr fontAlgn="base">
              <a:lnSpc>
                <a:spcPct val="100000"/>
              </a:lnSpc>
              <a:spcBef>
                <a:spcPct val="20000"/>
              </a:spcBef>
              <a:spcAft>
                <a:spcPct val="0"/>
              </a:spcAft>
            </a:pPr>
            <a:r>
              <a:rPr lang="en-US" sz="1800" kern="0">
                <a:solidFill>
                  <a:srgbClr val="000000"/>
                </a:solidFill>
                <a:latin typeface="Arial MT"/>
              </a:rPr>
              <a:t>Form HUD 50077-CR – Civil Rights Certification</a:t>
            </a:r>
          </a:p>
          <a:p>
            <a:pPr marL="0" indent="0">
              <a:buNone/>
            </a:pPr>
            <a:endParaRPr lang="en-US"/>
          </a:p>
        </p:txBody>
      </p:sp>
      <p:sp>
        <p:nvSpPr>
          <p:cNvPr id="3" name="Title 2">
            <a:extLst>
              <a:ext uri="{FF2B5EF4-FFF2-40B4-BE49-F238E27FC236}">
                <a16:creationId xmlns:a16="http://schemas.microsoft.com/office/drawing/2014/main" id="{6CFDEF34-19DE-43DC-9DE2-8F305A745446}"/>
              </a:ext>
            </a:extLst>
          </p:cNvPr>
          <p:cNvSpPr>
            <a:spLocks noGrp="1"/>
          </p:cNvSpPr>
          <p:nvPr>
            <p:ph type="title"/>
          </p:nvPr>
        </p:nvSpPr>
        <p:spPr/>
        <p:txBody>
          <a:bodyPr/>
          <a:lstStyle/>
          <a:p>
            <a:pPr algn="ctr"/>
            <a:r>
              <a:rPr lang="en-US" sz="3200" b="1"/>
              <a:t>Submission Requirements</a:t>
            </a:r>
            <a:endParaRPr lang="en-US"/>
          </a:p>
        </p:txBody>
      </p:sp>
    </p:spTree>
    <p:extLst>
      <p:ext uri="{BB962C8B-B14F-4D97-AF65-F5344CB8AC3E}">
        <p14:creationId xmlns:p14="http://schemas.microsoft.com/office/powerpoint/2010/main" val="379033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F0B58-8373-0147-9DE1-980B0511E969}"/>
              </a:ext>
            </a:extLst>
          </p:cNvPr>
          <p:cNvSpPr>
            <a:spLocks noGrp="1"/>
          </p:cNvSpPr>
          <p:nvPr>
            <p:ph type="body" sz="quarter" idx="10"/>
          </p:nvPr>
        </p:nvSpPr>
        <p:spPr/>
        <p:txBody>
          <a:bodyPr/>
          <a:lstStyle/>
          <a:p>
            <a:r>
              <a:rPr lang="en-US"/>
              <a:t>New Activities</a:t>
            </a:r>
          </a:p>
        </p:txBody>
      </p:sp>
    </p:spTree>
    <p:extLst>
      <p:ext uri="{BB962C8B-B14F-4D97-AF65-F5344CB8AC3E}">
        <p14:creationId xmlns:p14="http://schemas.microsoft.com/office/powerpoint/2010/main" val="391299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38C0-8D43-674E-B047-704FC0AF6533}"/>
              </a:ext>
            </a:extLst>
          </p:cNvPr>
          <p:cNvSpPr>
            <a:spLocks noGrp="1"/>
          </p:cNvSpPr>
          <p:nvPr>
            <p:ph type="title"/>
          </p:nvPr>
        </p:nvSpPr>
        <p:spPr/>
        <p:txBody>
          <a:bodyPr/>
          <a:lstStyle/>
          <a:p>
            <a:r>
              <a:rPr lang="en-US"/>
              <a:t>New Activities</a:t>
            </a:r>
          </a:p>
        </p:txBody>
      </p:sp>
      <p:sp>
        <p:nvSpPr>
          <p:cNvPr id="3" name="Content Placeholder 2">
            <a:extLst>
              <a:ext uri="{FF2B5EF4-FFF2-40B4-BE49-F238E27FC236}">
                <a16:creationId xmlns:a16="http://schemas.microsoft.com/office/drawing/2014/main" id="{F2037137-EF23-4F40-A1B0-2F7EDA4E91E7}"/>
              </a:ext>
            </a:extLst>
          </p:cNvPr>
          <p:cNvSpPr>
            <a:spLocks noGrp="1"/>
          </p:cNvSpPr>
          <p:nvPr>
            <p:ph idx="1"/>
          </p:nvPr>
        </p:nvSpPr>
        <p:spPr/>
        <p:txBody>
          <a:bodyPr lIns="91440" tIns="45720" rIns="91440" bIns="45720" anchor="t"/>
          <a:lstStyle/>
          <a:p>
            <a:pPr lvl="0"/>
            <a:r>
              <a:rPr lang="en-US" dirty="0">
                <a:latin typeface="Arial"/>
                <a:cs typeface="Arial"/>
              </a:rPr>
              <a:t>Choice Neighborhood Initiative (CNI)</a:t>
            </a:r>
          </a:p>
          <a:p>
            <a:pPr lvl="0"/>
            <a:r>
              <a:rPr lang="en-US" dirty="0">
                <a:latin typeface="Arial"/>
                <a:cs typeface="Arial"/>
              </a:rPr>
              <a:t>Property Acquisition</a:t>
            </a:r>
          </a:p>
          <a:p>
            <a:pPr lvl="0"/>
            <a:r>
              <a:rPr lang="en-US" dirty="0">
                <a:latin typeface="Arial"/>
                <a:cs typeface="Arial"/>
              </a:rPr>
              <a:t>Demolition/ Disposition</a:t>
            </a:r>
          </a:p>
          <a:p>
            <a:pPr lvl="0"/>
            <a:r>
              <a:rPr lang="en-US" dirty="0">
                <a:latin typeface="Arial"/>
                <a:cs typeface="Arial"/>
              </a:rPr>
              <a:t>RAD/ Section 18 Blend</a:t>
            </a:r>
          </a:p>
          <a:p>
            <a:pPr lvl="0"/>
            <a:r>
              <a:rPr lang="en-US" dirty="0">
                <a:latin typeface="Arial"/>
                <a:cs typeface="Arial"/>
              </a:rPr>
              <a:t>Public Safety</a:t>
            </a:r>
          </a:p>
          <a:p>
            <a:pPr lvl="0"/>
            <a:r>
              <a:rPr lang="en-US" dirty="0">
                <a:latin typeface="Arial"/>
                <a:cs typeface="Arial"/>
              </a:rPr>
              <a:t>Project-Based Vouchers (PBV)</a:t>
            </a:r>
          </a:p>
          <a:p>
            <a:pPr lvl="0"/>
            <a:r>
              <a:rPr lang="en-US" dirty="0">
                <a:latin typeface="Arial"/>
                <a:cs typeface="Arial"/>
              </a:rPr>
              <a:t>Family Self-Sufficiency (FSS)</a:t>
            </a:r>
          </a:p>
        </p:txBody>
      </p:sp>
    </p:spTree>
    <p:extLst>
      <p:ext uri="{BB962C8B-B14F-4D97-AF65-F5344CB8AC3E}">
        <p14:creationId xmlns:p14="http://schemas.microsoft.com/office/powerpoint/2010/main" val="280968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5AE3D-82A4-A347-ADA9-0B8AE034B62A}"/>
              </a:ext>
            </a:extLst>
          </p:cNvPr>
          <p:cNvSpPr>
            <a:spLocks noGrp="1"/>
          </p:cNvSpPr>
          <p:nvPr>
            <p:ph type="title"/>
          </p:nvPr>
        </p:nvSpPr>
        <p:spPr/>
        <p:txBody>
          <a:bodyPr lIns="91440" tIns="45720" rIns="91440" bIns="45720" anchor="ctr"/>
          <a:lstStyle/>
          <a:p>
            <a:r>
              <a:rPr lang="en-US">
                <a:latin typeface="Arial"/>
                <a:cs typeface="Arial"/>
              </a:rPr>
              <a:t>Choice Neighborhoods Initiative (CNI)</a:t>
            </a:r>
            <a:endParaRPr lang="en-US"/>
          </a:p>
        </p:txBody>
      </p:sp>
      <p:sp>
        <p:nvSpPr>
          <p:cNvPr id="2" name="Content Placeholder 1">
            <a:extLst>
              <a:ext uri="{FF2B5EF4-FFF2-40B4-BE49-F238E27FC236}">
                <a16:creationId xmlns:a16="http://schemas.microsoft.com/office/drawing/2014/main" id="{68075186-E1D1-2E48-B806-3F829F9E3012}"/>
              </a:ext>
            </a:extLst>
          </p:cNvPr>
          <p:cNvSpPr>
            <a:spLocks noGrp="1"/>
          </p:cNvSpPr>
          <p:nvPr>
            <p:ph idx="1"/>
          </p:nvPr>
        </p:nvSpPr>
        <p:spPr/>
        <p:txBody>
          <a:bodyPr lIns="91440" tIns="45720" rIns="91440" bIns="45720" anchor="t"/>
          <a:lstStyle/>
          <a:p>
            <a:pPr lvl="0"/>
            <a:endParaRPr lang="en-US" dirty="0"/>
          </a:p>
          <a:p>
            <a:pPr marL="0" indent="0">
              <a:buNone/>
            </a:pPr>
            <a:endParaRPr lang="en-US" dirty="0"/>
          </a:p>
        </p:txBody>
      </p:sp>
      <p:sp>
        <p:nvSpPr>
          <p:cNvPr id="4" name="Content Placeholder 1">
            <a:extLst>
              <a:ext uri="{FF2B5EF4-FFF2-40B4-BE49-F238E27FC236}">
                <a16:creationId xmlns:a16="http://schemas.microsoft.com/office/drawing/2014/main" id="{6A5EE1A4-DF10-43C0-8E0E-2237BF465DD7}"/>
              </a:ext>
            </a:extLst>
          </p:cNvPr>
          <p:cNvSpPr>
            <a:spLocks noGrp="1"/>
          </p:cNvSpPr>
          <p:nvPr/>
        </p:nvSpPr>
        <p:spPr>
          <a:xfrm>
            <a:off x="838200" y="1825625"/>
            <a:ext cx="76454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latin typeface="Arial"/>
                <a:cs typeface="Arial"/>
              </a:rPr>
              <a:t>Choice Neighborhoods Planning Grants support the development of comprehensive neighborhood revitalization plans which focused on directing resources to address three core goals: Housing, People and Neighborhoods.  To achieve these core goals, communities must develop and implement a comprehensive neighborhood revitalization strategy, or Transformation Plan.</a:t>
            </a:r>
          </a:p>
          <a:p>
            <a:pPr marL="342900" indent="-342900"/>
            <a:r>
              <a:rPr lang="en-US" sz="1800" dirty="0">
                <a:latin typeface="Arial"/>
                <a:cs typeface="Arial"/>
              </a:rPr>
              <a:t>The Paterson Court grant will be used to bring the community and planning partners together to create a viable and actionable Transformation Plan in the Centennial Hill Neighborhood.</a:t>
            </a:r>
          </a:p>
          <a:p>
            <a:endParaRPr lang="en-US" dirty="0"/>
          </a:p>
          <a:p>
            <a:pPr marL="0" indent="0">
              <a:buNone/>
            </a:pPr>
            <a:endParaRPr lang="en-US" dirty="0"/>
          </a:p>
        </p:txBody>
      </p:sp>
      <p:pic>
        <p:nvPicPr>
          <p:cNvPr id="8" name="Picture 8" descr="A picture containing arrow&#10;&#10;Description automatically generated">
            <a:extLst>
              <a:ext uri="{FF2B5EF4-FFF2-40B4-BE49-F238E27FC236}">
                <a16:creationId xmlns:a16="http://schemas.microsoft.com/office/drawing/2014/main" id="{816BB99F-EA83-4726-BCAF-2B425ADF1E7B}"/>
              </a:ext>
            </a:extLst>
          </p:cNvPr>
          <p:cNvPicPr>
            <a:picLocks noChangeAspect="1"/>
          </p:cNvPicPr>
          <p:nvPr/>
        </p:nvPicPr>
        <p:blipFill>
          <a:blip r:embed="rId2"/>
          <a:stretch>
            <a:fillRect/>
          </a:stretch>
        </p:blipFill>
        <p:spPr>
          <a:xfrm>
            <a:off x="8424333" y="2382744"/>
            <a:ext cx="3115731" cy="3115731"/>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4097650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A_Template_Powerpoint2" id="{D8B91A20-69B5-2E4E-8EE7-D38278E30CAB}" vid="{D86299DD-5082-6745-B060-D7C87AA0DC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7DBFD7CBF8954794BCF41DA3B54FFB" ma:contentTypeVersion="7" ma:contentTypeDescription="Create a new document." ma:contentTypeScope="" ma:versionID="c63b17970d526ad054cc7a9c5acf9883">
  <xsd:schema xmlns:xsd="http://www.w3.org/2001/XMLSchema" xmlns:xs="http://www.w3.org/2001/XMLSchema" xmlns:p="http://schemas.microsoft.com/office/2006/metadata/properties" xmlns:ns3="a94effb4-8207-406b-9d62-1c1e591a9531" xmlns:ns4="a7ca4d87-00dd-45f9-97a1-e03dc7e7bb86" targetNamespace="http://schemas.microsoft.com/office/2006/metadata/properties" ma:root="true" ma:fieldsID="5f65b0f928546785bcb59e85ce16db0e" ns3:_="" ns4:_="">
    <xsd:import namespace="a94effb4-8207-406b-9d62-1c1e591a9531"/>
    <xsd:import namespace="a7ca4d87-00dd-45f9-97a1-e03dc7e7bb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effb4-8207-406b-9d62-1c1e591a95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a4d87-00dd-45f9-97a1-e03dc7e7bb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97D2C9-22E9-4CC2-8364-2756E28FE450}">
  <ds:schemaRefs>
    <ds:schemaRef ds:uri="http://schemas.microsoft.com/sharepoint/v3/contenttype/forms"/>
  </ds:schemaRefs>
</ds:datastoreItem>
</file>

<file path=customXml/itemProps2.xml><?xml version="1.0" encoding="utf-8"?>
<ds:datastoreItem xmlns:ds="http://schemas.openxmlformats.org/officeDocument/2006/customXml" ds:itemID="{E14AA5B5-2BC6-4495-B27D-DFCA4B69F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effb4-8207-406b-9d62-1c1e591a9531"/>
    <ds:schemaRef ds:uri="a7ca4d87-00dd-45f9-97a1-e03dc7e7b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11AE5-28B3-4C1F-9617-F17BB6C1CEDE}">
  <ds:schemaRefs>
    <ds:schemaRef ds:uri="http://schemas.microsoft.com/office/2006/documentManagement/types"/>
    <ds:schemaRef ds:uri="http://schemas.microsoft.com/office/2006/metadata/properties"/>
    <ds:schemaRef ds:uri="http://purl.org/dc/elements/1.1/"/>
    <ds:schemaRef ds:uri="http://www.w3.org/XML/1998/namespace"/>
    <ds:schemaRef ds:uri="a94effb4-8207-406b-9d62-1c1e591a9531"/>
    <ds:schemaRef ds:uri="http://schemas.microsoft.com/office/infopath/2007/PartnerControls"/>
    <ds:schemaRef ds:uri="http://schemas.openxmlformats.org/package/2006/metadata/core-properties"/>
    <ds:schemaRef ds:uri="a7ca4d87-00dd-45f9-97a1-e03dc7e7bb86"/>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MHA_Template_Powerpoint_Final (002)</Template>
  <TotalTime>10674</TotalTime>
  <Words>2050</Words>
  <Application>Microsoft Office PowerPoint</Application>
  <PresentationFormat>Widescreen</PresentationFormat>
  <Paragraphs>211</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MT</vt:lpstr>
      <vt:lpstr>Calibri</vt:lpstr>
      <vt:lpstr>Calibri Light</vt:lpstr>
      <vt:lpstr>Office Theme</vt:lpstr>
      <vt:lpstr>2023 PHA Plan  Resident Meeting</vt:lpstr>
      <vt:lpstr>Zoom Etiquette</vt:lpstr>
      <vt:lpstr>PowerPoint Presentation</vt:lpstr>
      <vt:lpstr>PowerPoint Presentation</vt:lpstr>
      <vt:lpstr>PowerPoint Presentation</vt:lpstr>
      <vt:lpstr>Submission Requirements</vt:lpstr>
      <vt:lpstr>PowerPoint Presentation</vt:lpstr>
      <vt:lpstr>New Activities</vt:lpstr>
      <vt:lpstr>Choice Neighborhoods Initiative (CNI)</vt:lpstr>
      <vt:lpstr>Choice Neighborhoods Initiative (CNI) (Cont’d)</vt:lpstr>
      <vt:lpstr>Property Acquisition</vt:lpstr>
      <vt:lpstr>PowerPoint Presentation</vt:lpstr>
      <vt:lpstr>Demolition/ Disposition and Conversion</vt:lpstr>
      <vt:lpstr>Rental Assistance Demonstration (RAD)</vt:lpstr>
      <vt:lpstr>Public Safety</vt:lpstr>
      <vt:lpstr>Public Safety (Cont’d)</vt:lpstr>
      <vt:lpstr>Project-Based Vouchers (PBV)</vt:lpstr>
      <vt:lpstr>Family Self-Sufficiency (FSS)</vt:lpstr>
      <vt:lpstr>Family Self-Sufficiency (FSS) (Cont’d)</vt:lpstr>
      <vt:lpstr>PowerPoint Presentation</vt:lpstr>
      <vt:lpstr>Capital Fund Budget</vt:lpstr>
      <vt:lpstr>Capital Fund Projects In Progress (2021-2022)</vt:lpstr>
      <vt:lpstr>Proposed Capital Fund Budget Items (2023-2027)</vt:lpstr>
      <vt:lpstr>Proposed Capital Fund Budget Items (2023-2027)</vt:lpstr>
      <vt:lpstr>Proposed Capital Fund Budget Items (2023-2027)</vt:lpstr>
      <vt:lpstr>Proposed Capital Fund Budget Items (2023-2027)</vt:lpstr>
      <vt:lpstr>Proposed Capital Fund Budget Items (2023-2027)</vt:lpstr>
      <vt:lpstr>Proposed Capital Fund Budget Items (2023-2027)</vt:lpstr>
      <vt:lpstr>PowerPoint Presentation</vt:lpstr>
      <vt:lpstr>Questions &amp;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John Whitlow</dc:creator>
  <cp:lastModifiedBy>Rashad Sims</cp:lastModifiedBy>
  <cp:revision>31</cp:revision>
  <cp:lastPrinted>2021-02-19T16:13:42Z</cp:lastPrinted>
  <dcterms:created xsi:type="dcterms:W3CDTF">2021-07-27T14:32:12Z</dcterms:created>
  <dcterms:modified xsi:type="dcterms:W3CDTF">2022-08-23T13:14:10Z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0x0101007A7DBFD7CBF8954794BCF41DA3B54FFB</vt:lpwstr>
  </property>
</Properties>
</file>